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12192000" cy="6858000"/>
  <p:notesSz cx="6858000" cy="9144000"/>
  <p:embeddedFontLst>
    <p:embeddedFont>
      <p:font typeface="Calibri" panose="020F0502020204030204" pitchFamily="34" charset="0"/>
      <p:regular r:id="rId33"/>
      <p:bold r:id="rId34"/>
      <p:italic r:id="rId35"/>
      <p:boldItalic r:id="rId36"/>
    </p:embeddedFont>
    <p:embeddedFont>
      <p:font typeface="Consolas" panose="020B0609020204030204" pitchFamily="49" charset="0"/>
      <p:regular r:id="rId37"/>
      <p:bold r:id="rId38"/>
      <p:italic r:id="rId39"/>
      <p:boldItalic r:id="rId40"/>
    </p:embeddedFont>
    <p:embeddedFont>
      <p:font typeface="Impact" panose="020B0806030902050204" pitchFamily="34" charset="0"/>
      <p:regular r:id="rId41"/>
    </p:embeddedFont>
    <p:embeddedFont>
      <p:font typeface="Oi" panose="020B0604020202020204" charset="0"/>
      <p:regular r:id="rId42"/>
    </p:embeddedFont>
    <p:embeddedFont>
      <p:font typeface="Times" panose="02020603050405020304" pitchFamily="18"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7" roundtripDataSignature="AMtx7mh8OUzeDscgAo3XF4iUGq22u4dcj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D17A0DA-558C-483F-AF1D-089624738974}">
  <a:tblStyle styleId="{8D17A0DA-558C-483F-AF1D-089624738974}"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 name="Google Shape;6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1" name="Google Shape;27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1" name="Google Shape;311;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1" name="Google Shape;331;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1" name="Google Shape;351;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0" name="Google Shape;370;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0" name="Google Shape;390;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9" name="Google Shape;409;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5" name="Google Shape;425;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1" name="Google Shape;441;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 name="Google Shape;7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7" name="Google Shape;457;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3" name="Google Shape;473;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9" name="Google Shape;489;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5" name="Google Shape;505;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1" name="Google Shape;521;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0" name="Google Shape;540;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8" name="Google Shape;558;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0" name="Google Shape;580;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2" name="Google Shape;602;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1" name="Google Shape;621;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0" name="Google Shape;640;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3" name="Google Shape;21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2" name="Google Shape;23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1" name="Google Shape;251;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
        <p:cNvGrpSpPr/>
        <p:nvPr/>
      </p:nvGrpSpPr>
      <p:grpSpPr>
        <a:xfrm>
          <a:off x="0" y="0"/>
          <a:ext cx="0" cy="0"/>
          <a:chOff x="0" y="0"/>
          <a:chExt cx="0" cy="0"/>
        </a:xfrm>
      </p:grpSpPr>
      <p:sp>
        <p:nvSpPr>
          <p:cNvPr id="25" name="Google Shape;25;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3"/>
        <p:cNvGrpSpPr/>
        <p:nvPr/>
      </p:nvGrpSpPr>
      <p:grpSpPr>
        <a:xfrm>
          <a:off x="0" y="0"/>
          <a:ext cx="0" cy="0"/>
          <a:chOff x="0" y="0"/>
          <a:chExt cx="0" cy="0"/>
        </a:xfrm>
      </p:grpSpPr>
      <p:sp>
        <p:nvSpPr>
          <p:cNvPr id="34" name="Google Shape;34;p3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Times New Roman"/>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3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6" name="Google Shape;36;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9"/>
        <p:cNvGrpSpPr/>
        <p:nvPr/>
      </p:nvGrpSpPr>
      <p:grpSpPr>
        <a:xfrm>
          <a:off x="0" y="0"/>
          <a:ext cx="0" cy="0"/>
          <a:chOff x="0" y="0"/>
          <a:chExt cx="0" cy="0"/>
        </a:xfrm>
      </p:grpSpPr>
      <p:sp>
        <p:nvSpPr>
          <p:cNvPr id="40" name="Google Shape;40;p3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Times New Roman"/>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35"/>
          <p:cNvSpPr>
            <a:spLocks noGrp="1"/>
          </p:cNvSpPr>
          <p:nvPr>
            <p:ph type="pic" idx="2"/>
          </p:nvPr>
        </p:nvSpPr>
        <p:spPr>
          <a:xfrm>
            <a:off x="5183188" y="987425"/>
            <a:ext cx="6172200" cy="4873625"/>
          </a:xfrm>
          <a:prstGeom prst="rect">
            <a:avLst/>
          </a:prstGeom>
          <a:noFill/>
          <a:ln>
            <a:noFill/>
          </a:ln>
        </p:spPr>
      </p:sp>
      <p:sp>
        <p:nvSpPr>
          <p:cNvPr id="42" name="Google Shape;42;p3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3" name="Google Shape;43;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6"/>
        <p:cNvGrpSpPr/>
        <p:nvPr/>
      </p:nvGrpSpPr>
      <p:grpSpPr>
        <a:xfrm>
          <a:off x="0" y="0"/>
          <a:ext cx="0" cy="0"/>
          <a:chOff x="0" y="0"/>
          <a:chExt cx="0" cy="0"/>
        </a:xfrm>
      </p:grpSpPr>
      <p:sp>
        <p:nvSpPr>
          <p:cNvPr id="47" name="Google Shape;47;p3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3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2"/>
        <p:cNvGrpSpPr/>
        <p:nvPr/>
      </p:nvGrpSpPr>
      <p:grpSpPr>
        <a:xfrm>
          <a:off x="0" y="0"/>
          <a:ext cx="0" cy="0"/>
          <a:chOff x="0" y="0"/>
          <a:chExt cx="0" cy="0"/>
        </a:xfrm>
      </p:grpSpPr>
      <p:sp>
        <p:nvSpPr>
          <p:cNvPr id="53" name="Google Shape;53;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3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3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1"/>
          <p:cNvSpPr txBox="1"/>
          <p:nvPr/>
        </p:nvSpPr>
        <p:spPr>
          <a:xfrm>
            <a:off x="0" y="-712232"/>
            <a:ext cx="12192000" cy="369332"/>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400" b="0" i="0" u="none" strike="noStrike" cap="none">
                <a:solidFill>
                  <a:srgbClr val="D7D7D7"/>
                </a:solidFill>
                <a:latin typeface="Arial"/>
                <a:ea typeface="Arial"/>
                <a:cs typeface="Arial"/>
                <a:sym typeface="Arial"/>
              </a:rPr>
              <a:t>www.9slide.vn</a:t>
            </a:r>
            <a:endParaRPr/>
          </a:p>
        </p:txBody>
      </p:sp>
      <p:sp>
        <p:nvSpPr>
          <p:cNvPr id="11" name="Google Shape;11;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Times New Roman"/>
              <a:buNone/>
              <a:defRPr sz="4400" b="0" i="0" u="none" strike="noStrike" cap="none">
                <a:solidFill>
                  <a:schemeClr val="dk1"/>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3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 name="Google Shape;13;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5" name="Google Shape;15;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6" name="Google Shape;16;p31"/>
          <p:cNvSpPr/>
          <p:nvPr/>
        </p:nvSpPr>
        <p:spPr>
          <a:xfrm>
            <a:off x="-23164800" y="-13030200"/>
            <a:ext cx="395021" cy="395021"/>
          </a:xfrm>
          <a:prstGeom prst="ellipse">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7" name="Google Shape;17;p31"/>
          <p:cNvSpPr/>
          <p:nvPr/>
        </p:nvSpPr>
        <p:spPr>
          <a:xfrm>
            <a:off x="34961779" y="-13030200"/>
            <a:ext cx="395021" cy="395021"/>
          </a:xfrm>
          <a:prstGeom prst="ellipse">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8" name="Google Shape;18;p31"/>
          <p:cNvSpPr/>
          <p:nvPr/>
        </p:nvSpPr>
        <p:spPr>
          <a:xfrm>
            <a:off x="34961779" y="19493179"/>
            <a:ext cx="395021" cy="395021"/>
          </a:xfrm>
          <a:prstGeom prst="ellipse">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9" name="Google Shape;19;p31"/>
          <p:cNvSpPr/>
          <p:nvPr/>
        </p:nvSpPr>
        <p:spPr>
          <a:xfrm>
            <a:off x="-23164800" y="19493179"/>
            <a:ext cx="395021" cy="395021"/>
          </a:xfrm>
          <a:prstGeom prst="ellipse">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nvGrpSpPr>
          <p:cNvPr id="20" name="Google Shape;20;p31"/>
          <p:cNvGrpSpPr/>
          <p:nvPr/>
        </p:nvGrpSpPr>
        <p:grpSpPr>
          <a:xfrm>
            <a:off x="-2202100" y="-2224223"/>
            <a:ext cx="16596200" cy="11284323"/>
            <a:chOff x="-2202100" y="-2224223"/>
            <a:chExt cx="16596200" cy="11284323"/>
          </a:xfrm>
        </p:grpSpPr>
        <p:sp>
          <p:nvSpPr>
            <p:cNvPr id="21" name="Google Shape;21;p31"/>
            <p:cNvSpPr/>
            <p:nvPr/>
          </p:nvSpPr>
          <p:spPr>
            <a:xfrm>
              <a:off x="4851540" y="8494776"/>
              <a:ext cx="2488920" cy="565324"/>
            </a:xfrm>
            <a:prstGeom prst="rect">
              <a:avLst/>
            </a:prstGeom>
            <a:noFill/>
            <a:ln w="21575"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22" name="Google Shape;22;p31"/>
            <p:cNvSpPr/>
            <p:nvPr/>
          </p:nvSpPr>
          <p:spPr>
            <a:xfrm>
              <a:off x="5006988" y="8647176"/>
              <a:ext cx="2178025" cy="260524"/>
            </a:xfrm>
            <a:custGeom>
              <a:avLst/>
              <a:gdLst/>
              <a:ahLst/>
              <a:cxnLst/>
              <a:rect l="l" t="t" r="r" b="b"/>
              <a:pathLst>
                <a:path w="2178025" h="260524" extrusionOk="0">
                  <a:moveTo>
                    <a:pt x="1807648" y="222182"/>
                  </a:moveTo>
                  <a:cubicBezTo>
                    <a:pt x="1814010" y="222182"/>
                    <a:pt x="1818838" y="223968"/>
                    <a:pt x="1822130" y="227540"/>
                  </a:cubicBezTo>
                  <a:cubicBezTo>
                    <a:pt x="1825423" y="231111"/>
                    <a:pt x="1827070" y="235576"/>
                    <a:pt x="1827070" y="240934"/>
                  </a:cubicBezTo>
                  <a:cubicBezTo>
                    <a:pt x="1827070" y="246069"/>
                    <a:pt x="1825423" y="250366"/>
                    <a:pt x="1822130" y="253826"/>
                  </a:cubicBezTo>
                  <a:cubicBezTo>
                    <a:pt x="1818838" y="257287"/>
                    <a:pt x="1814010" y="259017"/>
                    <a:pt x="1807648" y="259017"/>
                  </a:cubicBezTo>
                  <a:cubicBezTo>
                    <a:pt x="1801285" y="259017"/>
                    <a:pt x="1796513" y="257287"/>
                    <a:pt x="1793332" y="253826"/>
                  </a:cubicBezTo>
                  <a:cubicBezTo>
                    <a:pt x="1790151" y="250366"/>
                    <a:pt x="1788560" y="246069"/>
                    <a:pt x="1788560" y="240934"/>
                  </a:cubicBezTo>
                  <a:cubicBezTo>
                    <a:pt x="1788560" y="235576"/>
                    <a:pt x="1790151" y="231111"/>
                    <a:pt x="1793332" y="227540"/>
                  </a:cubicBezTo>
                  <a:cubicBezTo>
                    <a:pt x="1796513" y="223968"/>
                    <a:pt x="1801285" y="222182"/>
                    <a:pt x="1807648" y="222182"/>
                  </a:cubicBezTo>
                  <a:close/>
                  <a:moveTo>
                    <a:pt x="807523" y="222182"/>
                  </a:moveTo>
                  <a:cubicBezTo>
                    <a:pt x="813885" y="222182"/>
                    <a:pt x="818713" y="223968"/>
                    <a:pt x="822005" y="227540"/>
                  </a:cubicBezTo>
                  <a:cubicBezTo>
                    <a:pt x="825298" y="231111"/>
                    <a:pt x="826945" y="235576"/>
                    <a:pt x="826945" y="240934"/>
                  </a:cubicBezTo>
                  <a:cubicBezTo>
                    <a:pt x="826945" y="246069"/>
                    <a:pt x="825298" y="250366"/>
                    <a:pt x="822005" y="253826"/>
                  </a:cubicBezTo>
                  <a:cubicBezTo>
                    <a:pt x="818713" y="257287"/>
                    <a:pt x="813885" y="259017"/>
                    <a:pt x="807523" y="259017"/>
                  </a:cubicBezTo>
                  <a:cubicBezTo>
                    <a:pt x="801160" y="259017"/>
                    <a:pt x="796388" y="257287"/>
                    <a:pt x="793207" y="253826"/>
                  </a:cubicBezTo>
                  <a:cubicBezTo>
                    <a:pt x="790026" y="250366"/>
                    <a:pt x="788435" y="246069"/>
                    <a:pt x="788435" y="240934"/>
                  </a:cubicBezTo>
                  <a:cubicBezTo>
                    <a:pt x="788435" y="235576"/>
                    <a:pt x="790026" y="231111"/>
                    <a:pt x="793207" y="227540"/>
                  </a:cubicBezTo>
                  <a:cubicBezTo>
                    <a:pt x="796388" y="223968"/>
                    <a:pt x="801160" y="222182"/>
                    <a:pt x="807523" y="222182"/>
                  </a:cubicBezTo>
                  <a:close/>
                  <a:moveTo>
                    <a:pt x="1488076" y="98952"/>
                  </a:moveTo>
                  <a:cubicBezTo>
                    <a:pt x="1472896" y="98952"/>
                    <a:pt x="1461064" y="104812"/>
                    <a:pt x="1452581" y="116532"/>
                  </a:cubicBezTo>
                  <a:cubicBezTo>
                    <a:pt x="1444098" y="128253"/>
                    <a:pt x="1439856" y="145610"/>
                    <a:pt x="1439856" y="168604"/>
                  </a:cubicBezTo>
                  <a:cubicBezTo>
                    <a:pt x="1439856" y="189142"/>
                    <a:pt x="1444098" y="205215"/>
                    <a:pt x="1452581" y="216824"/>
                  </a:cubicBezTo>
                  <a:cubicBezTo>
                    <a:pt x="1461064" y="228433"/>
                    <a:pt x="1472784" y="234237"/>
                    <a:pt x="1487741" y="234237"/>
                  </a:cubicBezTo>
                  <a:cubicBezTo>
                    <a:pt x="1507387" y="234237"/>
                    <a:pt x="1521730" y="225419"/>
                    <a:pt x="1530771" y="207783"/>
                  </a:cubicBezTo>
                  <a:lnTo>
                    <a:pt x="1530771" y="124569"/>
                  </a:lnTo>
                  <a:cubicBezTo>
                    <a:pt x="1521507" y="107491"/>
                    <a:pt x="1507275" y="98952"/>
                    <a:pt x="1488076" y="98952"/>
                  </a:cubicBezTo>
                  <a:close/>
                  <a:moveTo>
                    <a:pt x="1678241" y="98115"/>
                  </a:moveTo>
                  <a:cubicBezTo>
                    <a:pt x="1665740" y="98115"/>
                    <a:pt x="1655248" y="102663"/>
                    <a:pt x="1646764" y="111761"/>
                  </a:cubicBezTo>
                  <a:cubicBezTo>
                    <a:pt x="1638281" y="120858"/>
                    <a:pt x="1633035" y="133610"/>
                    <a:pt x="1631026" y="150019"/>
                  </a:cubicBezTo>
                  <a:lnTo>
                    <a:pt x="1721774" y="150019"/>
                  </a:lnTo>
                  <a:lnTo>
                    <a:pt x="1721774" y="147675"/>
                  </a:lnTo>
                  <a:cubicBezTo>
                    <a:pt x="1720881" y="131936"/>
                    <a:pt x="1716639" y="119742"/>
                    <a:pt x="1709049" y="111091"/>
                  </a:cubicBezTo>
                  <a:cubicBezTo>
                    <a:pt x="1701459" y="102440"/>
                    <a:pt x="1691190" y="98115"/>
                    <a:pt x="1678241" y="98115"/>
                  </a:cubicBezTo>
                  <a:close/>
                  <a:moveTo>
                    <a:pt x="1855700" y="76014"/>
                  </a:moveTo>
                  <a:lnTo>
                    <a:pt x="1887345" y="76014"/>
                  </a:lnTo>
                  <a:lnTo>
                    <a:pt x="1933389" y="215150"/>
                  </a:lnTo>
                  <a:lnTo>
                    <a:pt x="1978260" y="76014"/>
                  </a:lnTo>
                  <a:lnTo>
                    <a:pt x="2009905" y="76014"/>
                  </a:lnTo>
                  <a:lnTo>
                    <a:pt x="1944941" y="257175"/>
                  </a:lnTo>
                  <a:lnTo>
                    <a:pt x="1921334" y="257175"/>
                  </a:lnTo>
                  <a:close/>
                  <a:moveTo>
                    <a:pt x="1333370" y="76014"/>
                  </a:moveTo>
                  <a:lnTo>
                    <a:pt x="1364344" y="76014"/>
                  </a:lnTo>
                  <a:lnTo>
                    <a:pt x="1364344" y="257175"/>
                  </a:lnTo>
                  <a:lnTo>
                    <a:pt x="1333370" y="257175"/>
                  </a:lnTo>
                  <a:close/>
                  <a:moveTo>
                    <a:pt x="514350" y="76014"/>
                  </a:moveTo>
                  <a:lnTo>
                    <a:pt x="545157" y="76014"/>
                  </a:lnTo>
                  <a:lnTo>
                    <a:pt x="580820" y="211634"/>
                  </a:lnTo>
                  <a:lnTo>
                    <a:pt x="623013" y="76014"/>
                  </a:lnTo>
                  <a:lnTo>
                    <a:pt x="647960" y="76014"/>
                  </a:lnTo>
                  <a:lnTo>
                    <a:pt x="690990" y="214480"/>
                  </a:lnTo>
                  <a:lnTo>
                    <a:pt x="725816" y="76014"/>
                  </a:lnTo>
                  <a:lnTo>
                    <a:pt x="756791" y="76014"/>
                  </a:lnTo>
                  <a:lnTo>
                    <a:pt x="704050" y="257175"/>
                  </a:lnTo>
                  <a:lnTo>
                    <a:pt x="678935" y="257175"/>
                  </a:lnTo>
                  <a:lnTo>
                    <a:pt x="634901" y="119881"/>
                  </a:lnTo>
                  <a:lnTo>
                    <a:pt x="592038" y="257175"/>
                  </a:lnTo>
                  <a:lnTo>
                    <a:pt x="566923" y="257175"/>
                  </a:lnTo>
                  <a:close/>
                  <a:moveTo>
                    <a:pt x="257175" y="76014"/>
                  </a:moveTo>
                  <a:lnTo>
                    <a:pt x="287982" y="76014"/>
                  </a:lnTo>
                  <a:lnTo>
                    <a:pt x="323645" y="211634"/>
                  </a:lnTo>
                  <a:lnTo>
                    <a:pt x="365838" y="76014"/>
                  </a:lnTo>
                  <a:lnTo>
                    <a:pt x="390785" y="76014"/>
                  </a:lnTo>
                  <a:lnTo>
                    <a:pt x="433815" y="214480"/>
                  </a:lnTo>
                  <a:lnTo>
                    <a:pt x="468641" y="76014"/>
                  </a:lnTo>
                  <a:lnTo>
                    <a:pt x="499616" y="76014"/>
                  </a:lnTo>
                  <a:lnTo>
                    <a:pt x="446875" y="257175"/>
                  </a:lnTo>
                  <a:lnTo>
                    <a:pt x="421760" y="257175"/>
                  </a:lnTo>
                  <a:lnTo>
                    <a:pt x="377726" y="119881"/>
                  </a:lnTo>
                  <a:lnTo>
                    <a:pt x="334863" y="257175"/>
                  </a:lnTo>
                  <a:lnTo>
                    <a:pt x="309748" y="257175"/>
                  </a:lnTo>
                  <a:close/>
                  <a:moveTo>
                    <a:pt x="0" y="76014"/>
                  </a:moveTo>
                  <a:lnTo>
                    <a:pt x="30807" y="76014"/>
                  </a:lnTo>
                  <a:lnTo>
                    <a:pt x="66470" y="211634"/>
                  </a:lnTo>
                  <a:lnTo>
                    <a:pt x="108663" y="76014"/>
                  </a:lnTo>
                  <a:lnTo>
                    <a:pt x="133610" y="76014"/>
                  </a:lnTo>
                  <a:lnTo>
                    <a:pt x="176640" y="214480"/>
                  </a:lnTo>
                  <a:lnTo>
                    <a:pt x="211466" y="76014"/>
                  </a:lnTo>
                  <a:lnTo>
                    <a:pt x="242441" y="76014"/>
                  </a:lnTo>
                  <a:lnTo>
                    <a:pt x="189700" y="257175"/>
                  </a:lnTo>
                  <a:lnTo>
                    <a:pt x="164585" y="257175"/>
                  </a:lnTo>
                  <a:lnTo>
                    <a:pt x="120551" y="119881"/>
                  </a:lnTo>
                  <a:lnTo>
                    <a:pt x="77688" y="257175"/>
                  </a:lnTo>
                  <a:lnTo>
                    <a:pt x="52573" y="257175"/>
                  </a:lnTo>
                  <a:close/>
                  <a:moveTo>
                    <a:pt x="2120094" y="72666"/>
                  </a:moveTo>
                  <a:cubicBezTo>
                    <a:pt x="2158380" y="72666"/>
                    <a:pt x="2177690" y="94264"/>
                    <a:pt x="2178025" y="137461"/>
                  </a:cubicBezTo>
                  <a:lnTo>
                    <a:pt x="2178025" y="257175"/>
                  </a:lnTo>
                  <a:lnTo>
                    <a:pt x="2147050" y="257175"/>
                  </a:lnTo>
                  <a:lnTo>
                    <a:pt x="2147050" y="137294"/>
                  </a:lnTo>
                  <a:cubicBezTo>
                    <a:pt x="2146938" y="124234"/>
                    <a:pt x="2143953" y="114579"/>
                    <a:pt x="2138092" y="108328"/>
                  </a:cubicBezTo>
                  <a:cubicBezTo>
                    <a:pt x="2132232" y="102077"/>
                    <a:pt x="2123107" y="98952"/>
                    <a:pt x="2110717" y="98952"/>
                  </a:cubicBezTo>
                  <a:cubicBezTo>
                    <a:pt x="2100671" y="98952"/>
                    <a:pt x="2091853" y="101631"/>
                    <a:pt x="2084263" y="106989"/>
                  </a:cubicBezTo>
                  <a:cubicBezTo>
                    <a:pt x="2076673" y="112347"/>
                    <a:pt x="2070757" y="119379"/>
                    <a:pt x="2066515" y="128085"/>
                  </a:cubicBezTo>
                  <a:lnTo>
                    <a:pt x="2066515" y="257175"/>
                  </a:lnTo>
                  <a:lnTo>
                    <a:pt x="2035541" y="257175"/>
                  </a:lnTo>
                  <a:lnTo>
                    <a:pt x="2035541" y="76014"/>
                  </a:lnTo>
                  <a:lnTo>
                    <a:pt x="2064841" y="76014"/>
                  </a:lnTo>
                  <a:lnTo>
                    <a:pt x="2065846" y="98785"/>
                  </a:lnTo>
                  <a:cubicBezTo>
                    <a:pt x="2079687" y="81372"/>
                    <a:pt x="2097769" y="72666"/>
                    <a:pt x="2120094" y="72666"/>
                  </a:cubicBezTo>
                  <a:close/>
                  <a:moveTo>
                    <a:pt x="1678241" y="72666"/>
                  </a:moveTo>
                  <a:cubicBezTo>
                    <a:pt x="1701794" y="72666"/>
                    <a:pt x="1720099" y="80423"/>
                    <a:pt x="1733159" y="95938"/>
                  </a:cubicBezTo>
                  <a:cubicBezTo>
                    <a:pt x="1746219" y="111454"/>
                    <a:pt x="1752749" y="133666"/>
                    <a:pt x="1752749" y="162576"/>
                  </a:cubicBezTo>
                  <a:lnTo>
                    <a:pt x="1752749" y="175468"/>
                  </a:lnTo>
                  <a:lnTo>
                    <a:pt x="1630021" y="175468"/>
                  </a:lnTo>
                  <a:cubicBezTo>
                    <a:pt x="1630468" y="193328"/>
                    <a:pt x="1635686" y="207755"/>
                    <a:pt x="1645676" y="218749"/>
                  </a:cubicBezTo>
                  <a:cubicBezTo>
                    <a:pt x="1655666" y="229744"/>
                    <a:pt x="1668363" y="235241"/>
                    <a:pt x="1683767" y="235241"/>
                  </a:cubicBezTo>
                  <a:cubicBezTo>
                    <a:pt x="1694706" y="235241"/>
                    <a:pt x="1703970" y="233009"/>
                    <a:pt x="1711560" y="228544"/>
                  </a:cubicBezTo>
                  <a:cubicBezTo>
                    <a:pt x="1719151" y="224079"/>
                    <a:pt x="1725792" y="218163"/>
                    <a:pt x="1731485" y="210796"/>
                  </a:cubicBezTo>
                  <a:lnTo>
                    <a:pt x="1750405" y="225530"/>
                  </a:lnTo>
                  <a:cubicBezTo>
                    <a:pt x="1735224" y="248859"/>
                    <a:pt x="1712453" y="260524"/>
                    <a:pt x="1682092" y="260524"/>
                  </a:cubicBezTo>
                  <a:cubicBezTo>
                    <a:pt x="1657536" y="260524"/>
                    <a:pt x="1637556" y="252459"/>
                    <a:pt x="1622152" y="236330"/>
                  </a:cubicBezTo>
                  <a:cubicBezTo>
                    <a:pt x="1606748" y="220201"/>
                    <a:pt x="1599046" y="198630"/>
                    <a:pt x="1599046" y="171617"/>
                  </a:cubicBezTo>
                  <a:lnTo>
                    <a:pt x="1599046" y="165925"/>
                  </a:lnTo>
                  <a:cubicBezTo>
                    <a:pt x="1599046" y="147954"/>
                    <a:pt x="1602479" y="131908"/>
                    <a:pt x="1609343" y="117788"/>
                  </a:cubicBezTo>
                  <a:cubicBezTo>
                    <a:pt x="1616208" y="103668"/>
                    <a:pt x="1625807" y="92618"/>
                    <a:pt x="1638142" y="84637"/>
                  </a:cubicBezTo>
                  <a:cubicBezTo>
                    <a:pt x="1650476" y="76656"/>
                    <a:pt x="1663842" y="72666"/>
                    <a:pt x="1678241" y="72666"/>
                  </a:cubicBezTo>
                  <a:close/>
                  <a:moveTo>
                    <a:pt x="1129624" y="72666"/>
                  </a:moveTo>
                  <a:cubicBezTo>
                    <a:pt x="1150162" y="72666"/>
                    <a:pt x="1166822" y="77968"/>
                    <a:pt x="1179602" y="88572"/>
                  </a:cubicBezTo>
                  <a:cubicBezTo>
                    <a:pt x="1192383" y="99175"/>
                    <a:pt x="1198773" y="112737"/>
                    <a:pt x="1198773" y="129257"/>
                  </a:cubicBezTo>
                  <a:lnTo>
                    <a:pt x="1167631" y="129257"/>
                  </a:lnTo>
                  <a:cubicBezTo>
                    <a:pt x="1167631" y="120774"/>
                    <a:pt x="1164031" y="113463"/>
                    <a:pt x="1156831" y="107324"/>
                  </a:cubicBezTo>
                  <a:cubicBezTo>
                    <a:pt x="1149632" y="101185"/>
                    <a:pt x="1140563" y="98115"/>
                    <a:pt x="1129624" y="98115"/>
                  </a:cubicBezTo>
                  <a:cubicBezTo>
                    <a:pt x="1118350" y="98115"/>
                    <a:pt x="1109532" y="100571"/>
                    <a:pt x="1103170" y="105482"/>
                  </a:cubicBezTo>
                  <a:cubicBezTo>
                    <a:pt x="1096807" y="110393"/>
                    <a:pt x="1093626" y="116811"/>
                    <a:pt x="1093626" y="124737"/>
                  </a:cubicBezTo>
                  <a:cubicBezTo>
                    <a:pt x="1093626" y="132215"/>
                    <a:pt x="1096584" y="137852"/>
                    <a:pt x="1102500" y="141647"/>
                  </a:cubicBezTo>
                  <a:cubicBezTo>
                    <a:pt x="1108416" y="145442"/>
                    <a:pt x="1119104" y="149070"/>
                    <a:pt x="1134563" y="152530"/>
                  </a:cubicBezTo>
                  <a:cubicBezTo>
                    <a:pt x="1150023" y="155990"/>
                    <a:pt x="1162552" y="160120"/>
                    <a:pt x="1172151" y="164920"/>
                  </a:cubicBezTo>
                  <a:cubicBezTo>
                    <a:pt x="1181751" y="169720"/>
                    <a:pt x="1188867" y="175496"/>
                    <a:pt x="1193499" y="182249"/>
                  </a:cubicBezTo>
                  <a:cubicBezTo>
                    <a:pt x="1198131" y="189002"/>
                    <a:pt x="1200447" y="197234"/>
                    <a:pt x="1200447" y="206945"/>
                  </a:cubicBezTo>
                  <a:cubicBezTo>
                    <a:pt x="1200447" y="223131"/>
                    <a:pt x="1193973" y="236107"/>
                    <a:pt x="1181025" y="245873"/>
                  </a:cubicBezTo>
                  <a:cubicBezTo>
                    <a:pt x="1168077" y="255640"/>
                    <a:pt x="1151278" y="260524"/>
                    <a:pt x="1130628" y="260524"/>
                  </a:cubicBezTo>
                  <a:cubicBezTo>
                    <a:pt x="1116118" y="260524"/>
                    <a:pt x="1103281" y="257956"/>
                    <a:pt x="1092119" y="252822"/>
                  </a:cubicBezTo>
                  <a:cubicBezTo>
                    <a:pt x="1080957" y="247687"/>
                    <a:pt x="1072223" y="240516"/>
                    <a:pt x="1065916" y="231307"/>
                  </a:cubicBezTo>
                  <a:cubicBezTo>
                    <a:pt x="1059610" y="222098"/>
                    <a:pt x="1056456" y="212136"/>
                    <a:pt x="1056456" y="201420"/>
                  </a:cubicBezTo>
                  <a:lnTo>
                    <a:pt x="1087431" y="201420"/>
                  </a:lnTo>
                  <a:cubicBezTo>
                    <a:pt x="1087989" y="211801"/>
                    <a:pt x="1092147" y="220033"/>
                    <a:pt x="1099905" y="226116"/>
                  </a:cubicBezTo>
                  <a:cubicBezTo>
                    <a:pt x="1107662" y="232200"/>
                    <a:pt x="1117904" y="235241"/>
                    <a:pt x="1130628" y="235241"/>
                  </a:cubicBezTo>
                  <a:cubicBezTo>
                    <a:pt x="1142349" y="235241"/>
                    <a:pt x="1151753" y="232869"/>
                    <a:pt x="1158841" y="228126"/>
                  </a:cubicBezTo>
                  <a:cubicBezTo>
                    <a:pt x="1165929" y="223382"/>
                    <a:pt x="1169473" y="217047"/>
                    <a:pt x="1169473" y="209122"/>
                  </a:cubicBezTo>
                  <a:cubicBezTo>
                    <a:pt x="1169473" y="200751"/>
                    <a:pt x="1166319" y="194249"/>
                    <a:pt x="1160013" y="189616"/>
                  </a:cubicBezTo>
                  <a:cubicBezTo>
                    <a:pt x="1153706" y="184984"/>
                    <a:pt x="1142711" y="180994"/>
                    <a:pt x="1127029" y="177645"/>
                  </a:cubicBezTo>
                  <a:cubicBezTo>
                    <a:pt x="1111346" y="174296"/>
                    <a:pt x="1098900" y="170278"/>
                    <a:pt x="1089691" y="165590"/>
                  </a:cubicBezTo>
                  <a:cubicBezTo>
                    <a:pt x="1080483" y="160902"/>
                    <a:pt x="1073674" y="155321"/>
                    <a:pt x="1069265" y="148847"/>
                  </a:cubicBezTo>
                  <a:cubicBezTo>
                    <a:pt x="1064856" y="142373"/>
                    <a:pt x="1062651" y="134671"/>
                    <a:pt x="1062651" y="125741"/>
                  </a:cubicBezTo>
                  <a:cubicBezTo>
                    <a:pt x="1062651" y="110896"/>
                    <a:pt x="1068930" y="98338"/>
                    <a:pt x="1081487" y="88069"/>
                  </a:cubicBezTo>
                  <a:cubicBezTo>
                    <a:pt x="1094045" y="77800"/>
                    <a:pt x="1110090" y="72666"/>
                    <a:pt x="1129624" y="72666"/>
                  </a:cubicBezTo>
                  <a:close/>
                  <a:moveTo>
                    <a:pt x="942472" y="35831"/>
                  </a:moveTo>
                  <a:cubicBezTo>
                    <a:pt x="928855" y="35831"/>
                    <a:pt x="917916" y="41049"/>
                    <a:pt x="909656" y="51485"/>
                  </a:cubicBezTo>
                  <a:cubicBezTo>
                    <a:pt x="901396" y="61922"/>
                    <a:pt x="897266" y="75679"/>
                    <a:pt x="897266" y="92757"/>
                  </a:cubicBezTo>
                  <a:cubicBezTo>
                    <a:pt x="897266" y="109389"/>
                    <a:pt x="901256" y="123090"/>
                    <a:pt x="909237" y="133862"/>
                  </a:cubicBezTo>
                  <a:cubicBezTo>
                    <a:pt x="917218" y="144633"/>
                    <a:pt x="927906" y="150019"/>
                    <a:pt x="941300" y="150019"/>
                  </a:cubicBezTo>
                  <a:cubicBezTo>
                    <a:pt x="951681" y="150019"/>
                    <a:pt x="961253" y="146838"/>
                    <a:pt x="970015" y="140475"/>
                  </a:cubicBezTo>
                  <a:cubicBezTo>
                    <a:pt x="978777" y="134113"/>
                    <a:pt x="985168" y="126243"/>
                    <a:pt x="989186" y="116867"/>
                  </a:cubicBezTo>
                  <a:lnTo>
                    <a:pt x="989186" y="104477"/>
                  </a:lnTo>
                  <a:cubicBezTo>
                    <a:pt x="989186" y="84163"/>
                    <a:pt x="984777" y="67643"/>
                    <a:pt x="975959" y="54918"/>
                  </a:cubicBezTo>
                  <a:cubicBezTo>
                    <a:pt x="967141" y="42193"/>
                    <a:pt x="955979" y="35831"/>
                    <a:pt x="942472" y="35831"/>
                  </a:cubicBezTo>
                  <a:close/>
                  <a:moveTo>
                    <a:pt x="1349108" y="10046"/>
                  </a:moveTo>
                  <a:cubicBezTo>
                    <a:pt x="1355136" y="10046"/>
                    <a:pt x="1359712" y="11776"/>
                    <a:pt x="1362837" y="15237"/>
                  </a:cubicBezTo>
                  <a:cubicBezTo>
                    <a:pt x="1365963" y="18697"/>
                    <a:pt x="1367526" y="22938"/>
                    <a:pt x="1367526" y="27961"/>
                  </a:cubicBezTo>
                  <a:cubicBezTo>
                    <a:pt x="1367526" y="32984"/>
                    <a:pt x="1365963" y="37170"/>
                    <a:pt x="1362837" y="40519"/>
                  </a:cubicBezTo>
                  <a:cubicBezTo>
                    <a:pt x="1359712" y="43867"/>
                    <a:pt x="1355136" y="45542"/>
                    <a:pt x="1349108" y="45542"/>
                  </a:cubicBezTo>
                  <a:cubicBezTo>
                    <a:pt x="1343081" y="45542"/>
                    <a:pt x="1338532" y="43867"/>
                    <a:pt x="1335462" y="40519"/>
                  </a:cubicBezTo>
                  <a:cubicBezTo>
                    <a:pt x="1332393" y="37170"/>
                    <a:pt x="1330858" y="32984"/>
                    <a:pt x="1330858" y="27961"/>
                  </a:cubicBezTo>
                  <a:cubicBezTo>
                    <a:pt x="1330858" y="22938"/>
                    <a:pt x="1332393" y="18697"/>
                    <a:pt x="1335462" y="15237"/>
                  </a:cubicBezTo>
                  <a:cubicBezTo>
                    <a:pt x="1338532" y="11776"/>
                    <a:pt x="1343081" y="10046"/>
                    <a:pt x="1349108" y="10046"/>
                  </a:cubicBezTo>
                  <a:close/>
                  <a:moveTo>
                    <a:pt x="942305" y="10046"/>
                  </a:moveTo>
                  <a:cubicBezTo>
                    <a:pt x="966415" y="10046"/>
                    <a:pt x="985419" y="19060"/>
                    <a:pt x="999316" y="37086"/>
                  </a:cubicBezTo>
                  <a:cubicBezTo>
                    <a:pt x="1013212" y="55113"/>
                    <a:pt x="1020161" y="79698"/>
                    <a:pt x="1020161" y="110840"/>
                  </a:cubicBezTo>
                  <a:lnTo>
                    <a:pt x="1020161" y="119881"/>
                  </a:lnTo>
                  <a:cubicBezTo>
                    <a:pt x="1020161" y="167320"/>
                    <a:pt x="1010785" y="201950"/>
                    <a:pt x="992032" y="223772"/>
                  </a:cubicBezTo>
                  <a:cubicBezTo>
                    <a:pt x="973280" y="245594"/>
                    <a:pt x="944984" y="256784"/>
                    <a:pt x="907144" y="257342"/>
                  </a:cubicBezTo>
                  <a:lnTo>
                    <a:pt x="901117" y="257342"/>
                  </a:lnTo>
                  <a:lnTo>
                    <a:pt x="901117" y="231056"/>
                  </a:lnTo>
                  <a:lnTo>
                    <a:pt x="907647" y="231056"/>
                  </a:lnTo>
                  <a:cubicBezTo>
                    <a:pt x="933208" y="230611"/>
                    <a:pt x="952853" y="223956"/>
                    <a:pt x="966583" y="211089"/>
                  </a:cubicBezTo>
                  <a:cubicBezTo>
                    <a:pt x="980312" y="198223"/>
                    <a:pt x="987791" y="177866"/>
                    <a:pt x="989018" y="150019"/>
                  </a:cubicBezTo>
                  <a:cubicBezTo>
                    <a:pt x="982545" y="157721"/>
                    <a:pt x="974815" y="163916"/>
                    <a:pt x="965829" y="168604"/>
                  </a:cubicBezTo>
                  <a:cubicBezTo>
                    <a:pt x="956844" y="173292"/>
                    <a:pt x="946993" y="175636"/>
                    <a:pt x="936278" y="175636"/>
                  </a:cubicBezTo>
                  <a:cubicBezTo>
                    <a:pt x="922213" y="175636"/>
                    <a:pt x="909963" y="172176"/>
                    <a:pt x="899526" y="165255"/>
                  </a:cubicBezTo>
                  <a:cubicBezTo>
                    <a:pt x="889090" y="158335"/>
                    <a:pt x="881025" y="148596"/>
                    <a:pt x="875332" y="136038"/>
                  </a:cubicBezTo>
                  <a:cubicBezTo>
                    <a:pt x="869640" y="123481"/>
                    <a:pt x="866793" y="109612"/>
                    <a:pt x="866793" y="94431"/>
                  </a:cubicBezTo>
                  <a:cubicBezTo>
                    <a:pt x="866793" y="78135"/>
                    <a:pt x="869891" y="63457"/>
                    <a:pt x="876086" y="50397"/>
                  </a:cubicBezTo>
                  <a:cubicBezTo>
                    <a:pt x="882281" y="37338"/>
                    <a:pt x="891071" y="27347"/>
                    <a:pt x="902456" y="20427"/>
                  </a:cubicBezTo>
                  <a:cubicBezTo>
                    <a:pt x="913842" y="13506"/>
                    <a:pt x="927125" y="10046"/>
                    <a:pt x="942305" y="10046"/>
                  </a:cubicBezTo>
                  <a:close/>
                  <a:moveTo>
                    <a:pt x="1530771" y="0"/>
                  </a:moveTo>
                  <a:lnTo>
                    <a:pt x="1561746" y="0"/>
                  </a:lnTo>
                  <a:lnTo>
                    <a:pt x="1561746" y="257175"/>
                  </a:lnTo>
                  <a:lnTo>
                    <a:pt x="1533283" y="257175"/>
                  </a:lnTo>
                  <a:lnTo>
                    <a:pt x="1531776" y="237753"/>
                  </a:lnTo>
                  <a:cubicBezTo>
                    <a:pt x="1519386" y="252933"/>
                    <a:pt x="1502141" y="260524"/>
                    <a:pt x="1480040" y="260524"/>
                  </a:cubicBezTo>
                  <a:cubicBezTo>
                    <a:pt x="1459055" y="260524"/>
                    <a:pt x="1441949" y="251929"/>
                    <a:pt x="1428722" y="234739"/>
                  </a:cubicBezTo>
                  <a:cubicBezTo>
                    <a:pt x="1415495" y="217549"/>
                    <a:pt x="1408881" y="195114"/>
                    <a:pt x="1408881" y="167432"/>
                  </a:cubicBezTo>
                  <a:lnTo>
                    <a:pt x="1408881" y="165088"/>
                  </a:lnTo>
                  <a:cubicBezTo>
                    <a:pt x="1408881" y="137294"/>
                    <a:pt x="1415467" y="114942"/>
                    <a:pt x="1428638" y="98031"/>
                  </a:cubicBezTo>
                  <a:cubicBezTo>
                    <a:pt x="1441809" y="81121"/>
                    <a:pt x="1459055" y="72666"/>
                    <a:pt x="1480375" y="72666"/>
                  </a:cubicBezTo>
                  <a:cubicBezTo>
                    <a:pt x="1501583" y="72666"/>
                    <a:pt x="1518381" y="79921"/>
                    <a:pt x="1530771" y="94431"/>
                  </a:cubicBezTo>
                  <a:close/>
                  <a:moveTo>
                    <a:pt x="1247645" y="0"/>
                  </a:moveTo>
                  <a:lnTo>
                    <a:pt x="1278619" y="0"/>
                  </a:lnTo>
                  <a:lnTo>
                    <a:pt x="1278619" y="257175"/>
                  </a:lnTo>
                  <a:lnTo>
                    <a:pt x="1247645" y="257175"/>
                  </a:lnTo>
                  <a:close/>
                </a:path>
              </a:pathLst>
            </a:custGeom>
            <a:solidFill>
              <a:srgbClr val="BFBF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700" b="0" i="0" u="none" strike="noStrike" cap="none">
                <a:solidFill>
                  <a:srgbClr val="BFBFBF"/>
                </a:solidFill>
                <a:latin typeface="Oi"/>
                <a:ea typeface="Oi"/>
                <a:cs typeface="Oi"/>
                <a:sym typeface="Oi"/>
              </a:endParaRPr>
            </a:p>
          </p:txBody>
        </p:sp>
        <p:sp>
          <p:nvSpPr>
            <p:cNvPr id="23" name="Google Shape;23;p31"/>
            <p:cNvSpPr/>
            <p:nvPr/>
          </p:nvSpPr>
          <p:spPr>
            <a:xfrm>
              <a:off x="-2202100" y="-2224223"/>
              <a:ext cx="16596200" cy="11284323"/>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9.jp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13.jp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pic>
        <p:nvPicPr>
          <p:cNvPr id="63" name="Google Shape;63;p1"/>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64" name="Google Shape;64;p1"/>
          <p:cNvSpPr txBox="1"/>
          <p:nvPr/>
        </p:nvSpPr>
        <p:spPr>
          <a:xfrm>
            <a:off x="1676400" y="2819400"/>
            <a:ext cx="8915400" cy="92333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0" b="0" i="0" u="none" strike="noStrike" cap="none" dirty="0">
                <a:solidFill>
                  <a:srgbClr val="154A8D"/>
                </a:solidFill>
                <a:latin typeface="Arial"/>
                <a:ea typeface="Arial"/>
                <a:cs typeface="Arial"/>
                <a:sym typeface="Arial"/>
              </a:rPr>
              <a:t>Java Backend</a:t>
            </a:r>
            <a:endParaRPr sz="6000" b="0" i="0" u="none" strike="noStrike" cap="none" dirty="0">
              <a:solidFill>
                <a:srgbClr val="154A8D"/>
              </a:solidFill>
              <a:latin typeface="Arial"/>
              <a:ea typeface="Arial"/>
              <a:cs typeface="Arial"/>
              <a:sym typeface="Arial"/>
            </a:endParaRPr>
          </a:p>
        </p:txBody>
      </p:sp>
      <p:pic>
        <p:nvPicPr>
          <p:cNvPr id="66" name="Google Shape;66;p1"/>
          <p:cNvPicPr preferRelativeResize="0"/>
          <p:nvPr/>
        </p:nvPicPr>
        <p:blipFill rotWithShape="1">
          <a:blip r:embed="rId4">
            <a:alphaModFix/>
          </a:blip>
          <a:srcRect/>
          <a:stretch/>
        </p:blipFill>
        <p:spPr>
          <a:xfrm>
            <a:off x="4723872" y="914400"/>
            <a:ext cx="7445124" cy="5029200"/>
          </a:xfrm>
          <a:prstGeom prst="rect">
            <a:avLst/>
          </a:prstGeom>
          <a:noFill/>
          <a:ln>
            <a:noFill/>
          </a:ln>
        </p:spPr>
      </p:pic>
      <p:pic>
        <p:nvPicPr>
          <p:cNvPr id="67" name="Google Shape;67;p1"/>
          <p:cNvPicPr preferRelativeResize="0"/>
          <p:nvPr/>
        </p:nvPicPr>
        <p:blipFill rotWithShape="1">
          <a:blip r:embed="rId5">
            <a:alphaModFix/>
          </a:blip>
          <a:srcRect/>
          <a:stretch/>
        </p:blipFill>
        <p:spPr>
          <a:xfrm>
            <a:off x="304800" y="228600"/>
            <a:ext cx="1143000" cy="821245"/>
          </a:xfrm>
          <a:prstGeom prst="rect">
            <a:avLst/>
          </a:prstGeom>
          <a:noFill/>
          <a:ln>
            <a:noFill/>
          </a:ln>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pic>
        <p:nvPicPr>
          <p:cNvPr id="273" name="Google Shape;273;p10"/>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74" name="Google Shape;274;p10"/>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275" name="Google Shape;275;p10"/>
          <p:cNvGrpSpPr/>
          <p:nvPr/>
        </p:nvGrpSpPr>
        <p:grpSpPr>
          <a:xfrm>
            <a:off x="1193402" y="1133127"/>
            <a:ext cx="8712598" cy="852875"/>
            <a:chOff x="3129129" y="1121776"/>
            <a:chExt cx="5933741" cy="1171624"/>
          </a:xfrm>
        </p:grpSpPr>
        <p:sp>
          <p:nvSpPr>
            <p:cNvPr id="276" name="Google Shape;276;p10"/>
            <p:cNvSpPr/>
            <p:nvPr/>
          </p:nvSpPr>
          <p:spPr>
            <a:xfrm>
              <a:off x="3129129" y="1121776"/>
              <a:ext cx="5933741"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277" name="Google Shape;277;p10"/>
            <p:cNvSpPr/>
            <p:nvPr/>
          </p:nvSpPr>
          <p:spPr>
            <a:xfrm>
              <a:off x="3289330" y="1253414"/>
              <a:ext cx="571638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grpSp>
        <p:nvGrpSpPr>
          <p:cNvPr id="278" name="Google Shape;278;p10"/>
          <p:cNvGrpSpPr/>
          <p:nvPr/>
        </p:nvGrpSpPr>
        <p:grpSpPr>
          <a:xfrm>
            <a:off x="1252496" y="1023720"/>
            <a:ext cx="1561213" cy="1528609"/>
            <a:chOff x="3020983" y="881796"/>
            <a:chExt cx="2097411" cy="2097410"/>
          </a:xfrm>
        </p:grpSpPr>
        <p:grpSp>
          <p:nvGrpSpPr>
            <p:cNvPr id="279" name="Google Shape;279;p10"/>
            <p:cNvGrpSpPr/>
            <p:nvPr/>
          </p:nvGrpSpPr>
          <p:grpSpPr>
            <a:xfrm>
              <a:off x="3020983" y="881796"/>
              <a:ext cx="2097411" cy="2097410"/>
              <a:chOff x="3099689" y="1098879"/>
              <a:chExt cx="1995613" cy="1995616"/>
            </a:xfrm>
          </p:grpSpPr>
          <p:grpSp>
            <p:nvGrpSpPr>
              <p:cNvPr id="280" name="Google Shape;280;p10"/>
              <p:cNvGrpSpPr/>
              <p:nvPr/>
            </p:nvGrpSpPr>
            <p:grpSpPr>
              <a:xfrm>
                <a:off x="3099689" y="1098879"/>
                <a:ext cx="1995613" cy="1995616"/>
                <a:chOff x="6804313" y="2574805"/>
                <a:chExt cx="3585705" cy="3585705"/>
              </a:xfrm>
            </p:grpSpPr>
            <p:sp>
              <p:nvSpPr>
                <p:cNvPr id="281" name="Google Shape;281;p10"/>
                <p:cNvSpPr/>
                <p:nvPr/>
              </p:nvSpPr>
              <p:spPr>
                <a:xfrm rot="-2700000">
                  <a:off x="7501946" y="2927401"/>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82" name="Google Shape;282;p10"/>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83" name="Google Shape;283;p10"/>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84" name="Google Shape;284;p10"/>
              <p:cNvSpPr/>
              <p:nvPr/>
            </p:nvSpPr>
            <p:spPr>
              <a:xfrm>
                <a:off x="3222821" y="1148081"/>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85" name="Google Shape;285;p10"/>
            <p:cNvSpPr txBox="1"/>
            <p:nvPr/>
          </p:nvSpPr>
          <p:spPr>
            <a:xfrm>
              <a:off x="3438456" y="1314947"/>
              <a:ext cx="774240" cy="6334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03</a:t>
              </a:r>
              <a:endParaRPr sz="2400">
                <a:solidFill>
                  <a:srgbClr val="01ACBE"/>
                </a:solidFill>
                <a:latin typeface="Impact"/>
                <a:ea typeface="Impact"/>
                <a:cs typeface="Impact"/>
                <a:sym typeface="Impact"/>
              </a:endParaRPr>
            </a:p>
          </p:txBody>
        </p:sp>
      </p:grpSp>
      <p:sp>
        <p:nvSpPr>
          <p:cNvPr id="286" name="Google Shape;286;p10"/>
          <p:cNvSpPr txBox="1"/>
          <p:nvPr/>
        </p:nvSpPr>
        <p:spPr>
          <a:xfrm>
            <a:off x="2437263" y="1297165"/>
            <a:ext cx="614848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Tổng Quan Về Biến</a:t>
            </a:r>
            <a:endParaRPr sz="2800" b="1">
              <a:solidFill>
                <a:schemeClr val="lt1"/>
              </a:solidFill>
              <a:latin typeface="Times New Roman"/>
              <a:ea typeface="Times New Roman"/>
              <a:cs typeface="Times New Roman"/>
              <a:sym typeface="Times New Roman"/>
            </a:endParaRPr>
          </a:p>
        </p:txBody>
      </p:sp>
      <p:sp>
        <p:nvSpPr>
          <p:cNvPr id="287" name="Google Shape;287;p10"/>
          <p:cNvSpPr txBox="1"/>
          <p:nvPr/>
        </p:nvSpPr>
        <p:spPr>
          <a:xfrm>
            <a:off x="1193402" y="2018927"/>
            <a:ext cx="5597943"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Times New Roman"/>
                <a:ea typeface="Times New Roman"/>
                <a:cs typeface="Times New Roman"/>
                <a:sym typeface="Times New Roman"/>
              </a:rPr>
              <a:t>- Các kiểu biến trong Java (3 kiểu):</a:t>
            </a:r>
            <a:endParaRPr/>
          </a:p>
        </p:txBody>
      </p:sp>
      <p:pic>
        <p:nvPicPr>
          <p:cNvPr id="288" name="Google Shape;288;p10" descr="A screenshot of a cell phone&#10;&#10;Description automatically generated"/>
          <p:cNvPicPr preferRelativeResize="0"/>
          <p:nvPr/>
        </p:nvPicPr>
        <p:blipFill rotWithShape="1">
          <a:blip r:embed="rId5">
            <a:alphaModFix/>
          </a:blip>
          <a:srcRect/>
          <a:stretch/>
        </p:blipFill>
        <p:spPr>
          <a:xfrm>
            <a:off x="1673175" y="2534474"/>
            <a:ext cx="7676655" cy="356152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8"/>
                                        </p:tgtEl>
                                        <p:attrNameLst>
                                          <p:attrName>style.visibility</p:attrName>
                                        </p:attrNameLst>
                                      </p:cBhvr>
                                      <p:to>
                                        <p:strVal val="visible"/>
                                      </p:to>
                                    </p:set>
                                    <p:anim calcmode="lin" valueType="num">
                                      <p:cBhvr additive="base">
                                        <p:cTn id="7" dur="500"/>
                                        <p:tgtEl>
                                          <p:spTgt spid="278"/>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275"/>
                                        </p:tgtEl>
                                        <p:attrNameLst>
                                          <p:attrName>style.visibility</p:attrName>
                                        </p:attrNameLst>
                                      </p:cBhvr>
                                      <p:to>
                                        <p:strVal val="visible"/>
                                      </p:to>
                                    </p:set>
                                    <p:anim calcmode="lin" valueType="num">
                                      <p:cBhvr additive="base">
                                        <p:cTn id="10" dur="500"/>
                                        <p:tgtEl>
                                          <p:spTgt spid="27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pic>
        <p:nvPicPr>
          <p:cNvPr id="293" name="Google Shape;293;p11"/>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94" name="Google Shape;294;p11"/>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295" name="Google Shape;295;p11"/>
          <p:cNvGrpSpPr/>
          <p:nvPr/>
        </p:nvGrpSpPr>
        <p:grpSpPr>
          <a:xfrm>
            <a:off x="1761381" y="1262690"/>
            <a:ext cx="8712598" cy="852875"/>
            <a:chOff x="3129129" y="1121776"/>
            <a:chExt cx="5933741" cy="1171624"/>
          </a:xfrm>
        </p:grpSpPr>
        <p:sp>
          <p:nvSpPr>
            <p:cNvPr id="296" name="Google Shape;296;p11"/>
            <p:cNvSpPr/>
            <p:nvPr/>
          </p:nvSpPr>
          <p:spPr>
            <a:xfrm>
              <a:off x="3129129" y="1121776"/>
              <a:ext cx="5933741"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297" name="Google Shape;297;p11"/>
            <p:cNvSpPr/>
            <p:nvPr/>
          </p:nvSpPr>
          <p:spPr>
            <a:xfrm>
              <a:off x="3289330" y="1253414"/>
              <a:ext cx="571638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grpSp>
        <p:nvGrpSpPr>
          <p:cNvPr id="298" name="Google Shape;298;p11"/>
          <p:cNvGrpSpPr/>
          <p:nvPr/>
        </p:nvGrpSpPr>
        <p:grpSpPr>
          <a:xfrm>
            <a:off x="1642011" y="1159388"/>
            <a:ext cx="1561213" cy="1528609"/>
            <a:chOff x="3020983" y="881796"/>
            <a:chExt cx="2097411" cy="2097410"/>
          </a:xfrm>
        </p:grpSpPr>
        <p:grpSp>
          <p:nvGrpSpPr>
            <p:cNvPr id="299" name="Google Shape;299;p11"/>
            <p:cNvGrpSpPr/>
            <p:nvPr/>
          </p:nvGrpSpPr>
          <p:grpSpPr>
            <a:xfrm>
              <a:off x="3020983" y="881796"/>
              <a:ext cx="2097411" cy="2097410"/>
              <a:chOff x="3099689" y="1098879"/>
              <a:chExt cx="1995613" cy="1995616"/>
            </a:xfrm>
          </p:grpSpPr>
          <p:grpSp>
            <p:nvGrpSpPr>
              <p:cNvPr id="300" name="Google Shape;300;p11"/>
              <p:cNvGrpSpPr/>
              <p:nvPr/>
            </p:nvGrpSpPr>
            <p:grpSpPr>
              <a:xfrm>
                <a:off x="3099689" y="1098879"/>
                <a:ext cx="1995613" cy="1995616"/>
                <a:chOff x="6804313" y="2574805"/>
                <a:chExt cx="3585705" cy="3585705"/>
              </a:xfrm>
            </p:grpSpPr>
            <p:sp>
              <p:nvSpPr>
                <p:cNvPr id="301" name="Google Shape;301;p11"/>
                <p:cNvSpPr/>
                <p:nvPr/>
              </p:nvSpPr>
              <p:spPr>
                <a:xfrm rot="-2700000">
                  <a:off x="7501946" y="2927401"/>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02" name="Google Shape;302;p11"/>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03" name="Google Shape;303;p11"/>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04" name="Google Shape;304;p11"/>
              <p:cNvSpPr/>
              <p:nvPr/>
            </p:nvSpPr>
            <p:spPr>
              <a:xfrm>
                <a:off x="3222821" y="1148081"/>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05" name="Google Shape;305;p11"/>
            <p:cNvSpPr txBox="1"/>
            <p:nvPr/>
          </p:nvSpPr>
          <p:spPr>
            <a:xfrm>
              <a:off x="3438456" y="1314947"/>
              <a:ext cx="774240" cy="6334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03</a:t>
              </a:r>
              <a:endParaRPr sz="2400">
                <a:solidFill>
                  <a:srgbClr val="01ACBE"/>
                </a:solidFill>
                <a:latin typeface="Impact"/>
                <a:ea typeface="Impact"/>
                <a:cs typeface="Impact"/>
                <a:sym typeface="Impact"/>
              </a:endParaRPr>
            </a:p>
          </p:txBody>
        </p:sp>
      </p:grpSp>
      <p:sp>
        <p:nvSpPr>
          <p:cNvPr id="306" name="Google Shape;306;p11"/>
          <p:cNvSpPr txBox="1"/>
          <p:nvPr/>
        </p:nvSpPr>
        <p:spPr>
          <a:xfrm>
            <a:off x="2826778" y="1432833"/>
            <a:ext cx="614848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Tổng Quan Về Biến</a:t>
            </a:r>
            <a:endParaRPr sz="2800" b="1">
              <a:solidFill>
                <a:schemeClr val="lt1"/>
              </a:solidFill>
              <a:latin typeface="Times New Roman"/>
              <a:ea typeface="Times New Roman"/>
              <a:cs typeface="Times New Roman"/>
              <a:sym typeface="Times New Roman"/>
            </a:endParaRPr>
          </a:p>
        </p:txBody>
      </p:sp>
      <p:sp>
        <p:nvSpPr>
          <p:cNvPr id="307" name="Google Shape;307;p11"/>
          <p:cNvSpPr txBox="1"/>
          <p:nvPr/>
        </p:nvSpPr>
        <p:spPr>
          <a:xfrm>
            <a:off x="1582917" y="2059662"/>
            <a:ext cx="5067413"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Times New Roman"/>
                <a:ea typeface="Times New Roman"/>
                <a:cs typeface="Times New Roman"/>
                <a:sym typeface="Times New Roman"/>
              </a:rPr>
              <a:t>1. Biến Local (Biến địa phương)</a:t>
            </a:r>
            <a:endParaRPr/>
          </a:p>
        </p:txBody>
      </p:sp>
      <p:sp>
        <p:nvSpPr>
          <p:cNvPr id="308" name="Google Shape;308;p11"/>
          <p:cNvSpPr txBox="1"/>
          <p:nvPr/>
        </p:nvSpPr>
        <p:spPr>
          <a:xfrm>
            <a:off x="1806024" y="2582882"/>
            <a:ext cx="8557176" cy="3970318"/>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Biến local được khai báo trong các phương thức, hàm contructor hoặc trong các block.</a:t>
            </a:r>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Bị phá hủy khi kết thúc các phương thức, contructor và block.</a:t>
            </a:r>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Không được sử dụng "access modifier" khi khai báo biến local.</a:t>
            </a:r>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Cần khởi tạo giá trị mặc định cho biến local trước khi có thể sử dụng.</a:t>
            </a:r>
            <a:endParaRPr/>
          </a:p>
          <a:p>
            <a:pPr marL="457200" marR="0" lvl="0" indent="-279400" algn="l" rtl="0">
              <a:spcBef>
                <a:spcPts val="0"/>
              </a:spcBef>
              <a:spcAft>
                <a:spcPts val="0"/>
              </a:spcAft>
              <a:buClr>
                <a:schemeClr val="dk1"/>
              </a:buClr>
              <a:buSzPts val="2800"/>
              <a:buFont typeface="Arial"/>
              <a:buNone/>
            </a:pPr>
            <a:endParaRPr sz="2800">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98"/>
                                        </p:tgtEl>
                                        <p:attrNameLst>
                                          <p:attrName>style.visibility</p:attrName>
                                        </p:attrNameLst>
                                      </p:cBhvr>
                                      <p:to>
                                        <p:strVal val="visible"/>
                                      </p:to>
                                    </p:set>
                                    <p:anim calcmode="lin" valueType="num">
                                      <p:cBhvr additive="base">
                                        <p:cTn id="7" dur="500"/>
                                        <p:tgtEl>
                                          <p:spTgt spid="298"/>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295"/>
                                        </p:tgtEl>
                                        <p:attrNameLst>
                                          <p:attrName>style.visibility</p:attrName>
                                        </p:attrNameLst>
                                      </p:cBhvr>
                                      <p:to>
                                        <p:strVal val="visible"/>
                                      </p:to>
                                    </p:set>
                                    <p:anim calcmode="lin" valueType="num">
                                      <p:cBhvr additive="base">
                                        <p:cTn id="10" dur="500"/>
                                        <p:tgtEl>
                                          <p:spTgt spid="29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pic>
        <p:nvPicPr>
          <p:cNvPr id="313" name="Google Shape;313;p12"/>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314" name="Google Shape;314;p12"/>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315" name="Google Shape;315;p12"/>
          <p:cNvGrpSpPr/>
          <p:nvPr/>
        </p:nvGrpSpPr>
        <p:grpSpPr>
          <a:xfrm>
            <a:off x="1125717" y="1013883"/>
            <a:ext cx="8712598" cy="852875"/>
            <a:chOff x="3129129" y="1121776"/>
            <a:chExt cx="5933741" cy="1171624"/>
          </a:xfrm>
        </p:grpSpPr>
        <p:sp>
          <p:nvSpPr>
            <p:cNvPr id="316" name="Google Shape;316;p12"/>
            <p:cNvSpPr/>
            <p:nvPr/>
          </p:nvSpPr>
          <p:spPr>
            <a:xfrm>
              <a:off x="3129129" y="1121776"/>
              <a:ext cx="5933741"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317" name="Google Shape;317;p12"/>
            <p:cNvSpPr/>
            <p:nvPr/>
          </p:nvSpPr>
          <p:spPr>
            <a:xfrm>
              <a:off x="3289330" y="1253414"/>
              <a:ext cx="571638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grpSp>
        <p:nvGrpSpPr>
          <p:cNvPr id="318" name="Google Shape;318;p12"/>
          <p:cNvGrpSpPr/>
          <p:nvPr/>
        </p:nvGrpSpPr>
        <p:grpSpPr>
          <a:xfrm>
            <a:off x="1184811" y="904476"/>
            <a:ext cx="1561213" cy="1528609"/>
            <a:chOff x="3020983" y="881796"/>
            <a:chExt cx="2097411" cy="2097410"/>
          </a:xfrm>
        </p:grpSpPr>
        <p:grpSp>
          <p:nvGrpSpPr>
            <p:cNvPr id="319" name="Google Shape;319;p12"/>
            <p:cNvGrpSpPr/>
            <p:nvPr/>
          </p:nvGrpSpPr>
          <p:grpSpPr>
            <a:xfrm>
              <a:off x="3020983" y="881796"/>
              <a:ext cx="2097411" cy="2097410"/>
              <a:chOff x="3099689" y="1098879"/>
              <a:chExt cx="1995613" cy="1995616"/>
            </a:xfrm>
          </p:grpSpPr>
          <p:grpSp>
            <p:nvGrpSpPr>
              <p:cNvPr id="320" name="Google Shape;320;p12"/>
              <p:cNvGrpSpPr/>
              <p:nvPr/>
            </p:nvGrpSpPr>
            <p:grpSpPr>
              <a:xfrm>
                <a:off x="3099689" y="1098879"/>
                <a:ext cx="1995613" cy="1995616"/>
                <a:chOff x="6804313" y="2574805"/>
                <a:chExt cx="3585705" cy="3585705"/>
              </a:xfrm>
            </p:grpSpPr>
            <p:sp>
              <p:nvSpPr>
                <p:cNvPr id="321" name="Google Shape;321;p12"/>
                <p:cNvSpPr/>
                <p:nvPr/>
              </p:nvSpPr>
              <p:spPr>
                <a:xfrm rot="-2700000">
                  <a:off x="7501946" y="2927401"/>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22" name="Google Shape;322;p12"/>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23" name="Google Shape;323;p12"/>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24" name="Google Shape;324;p12"/>
              <p:cNvSpPr/>
              <p:nvPr/>
            </p:nvSpPr>
            <p:spPr>
              <a:xfrm>
                <a:off x="3222821" y="1148081"/>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25" name="Google Shape;325;p12"/>
            <p:cNvSpPr txBox="1"/>
            <p:nvPr/>
          </p:nvSpPr>
          <p:spPr>
            <a:xfrm>
              <a:off x="3438456" y="1314947"/>
              <a:ext cx="774240" cy="6334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03</a:t>
              </a:r>
              <a:endParaRPr sz="2400">
                <a:solidFill>
                  <a:srgbClr val="01ACBE"/>
                </a:solidFill>
                <a:latin typeface="Impact"/>
                <a:ea typeface="Impact"/>
                <a:cs typeface="Impact"/>
                <a:sym typeface="Impact"/>
              </a:endParaRPr>
            </a:p>
          </p:txBody>
        </p:sp>
      </p:grpSp>
      <p:sp>
        <p:nvSpPr>
          <p:cNvPr id="326" name="Google Shape;326;p12"/>
          <p:cNvSpPr txBox="1"/>
          <p:nvPr/>
        </p:nvSpPr>
        <p:spPr>
          <a:xfrm>
            <a:off x="2369578" y="1177921"/>
            <a:ext cx="614848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Tổng Quan Về Biến</a:t>
            </a:r>
            <a:endParaRPr sz="2800" b="1">
              <a:solidFill>
                <a:schemeClr val="lt1"/>
              </a:solidFill>
              <a:latin typeface="Times New Roman"/>
              <a:ea typeface="Times New Roman"/>
              <a:cs typeface="Times New Roman"/>
              <a:sym typeface="Times New Roman"/>
            </a:endParaRPr>
          </a:p>
        </p:txBody>
      </p:sp>
      <p:sp>
        <p:nvSpPr>
          <p:cNvPr id="327" name="Google Shape;327;p12"/>
          <p:cNvSpPr txBox="1"/>
          <p:nvPr/>
        </p:nvSpPr>
        <p:spPr>
          <a:xfrm>
            <a:off x="1125717" y="1804750"/>
            <a:ext cx="5032147"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Times New Roman"/>
                <a:ea typeface="Times New Roman"/>
                <a:cs typeface="Times New Roman"/>
                <a:sym typeface="Times New Roman"/>
              </a:rPr>
              <a:t>1. Biến Instance (Biến toàn cục)</a:t>
            </a:r>
            <a:endParaRPr/>
          </a:p>
        </p:txBody>
      </p:sp>
      <p:sp>
        <p:nvSpPr>
          <p:cNvPr id="328" name="Google Shape;328;p12"/>
          <p:cNvSpPr txBox="1"/>
          <p:nvPr/>
        </p:nvSpPr>
        <p:spPr>
          <a:xfrm>
            <a:off x="1348824" y="2327970"/>
            <a:ext cx="8557176" cy="353943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Biến instance được khai báo trong một lớp(class), bên ngoài các phương thức, constructor và các block. </a:t>
            </a:r>
            <a:endParaRPr sz="2800">
              <a:solidFill>
                <a:schemeClr val="dk1"/>
              </a:solidFill>
              <a:latin typeface="Times New Roman"/>
              <a:ea typeface="Times New Roman"/>
              <a:cs typeface="Times New Roman"/>
              <a:sym typeface="Times New Roman"/>
            </a:endParaRPr>
          </a:p>
          <a:p>
            <a:pPr marL="285750" marR="0" lvl="0" indent="-28575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Phạm vi sử dụng trong toàn bộ class đó</a:t>
            </a:r>
            <a:endParaRPr sz="2800">
              <a:solidFill>
                <a:schemeClr val="dk1"/>
              </a:solidFill>
              <a:latin typeface="Times New Roman"/>
              <a:ea typeface="Times New Roman"/>
              <a:cs typeface="Times New Roman"/>
              <a:sym typeface="Times New Roman"/>
            </a:endParaRPr>
          </a:p>
          <a:p>
            <a:pPr marL="285750" marR="0" lvl="0" indent="-28575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Được phép sử dụng "access modifier" khi khai báo biến instance, mặc định là "default".</a:t>
            </a:r>
            <a:endParaRPr/>
          </a:p>
          <a:p>
            <a:pPr marL="285750" marR="0" lvl="0" indent="-28575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Không cần khởi tạo giá trị trước khi sử dụng.</a:t>
            </a:r>
            <a:endParaRPr/>
          </a:p>
          <a:p>
            <a:pPr marL="285750" marR="0" lvl="0" indent="-28575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Gọi nó trực tiếp bằng tên khi sử dụng ở khắp nơi bên trong class đó.</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18"/>
                                        </p:tgtEl>
                                        <p:attrNameLst>
                                          <p:attrName>style.visibility</p:attrName>
                                        </p:attrNameLst>
                                      </p:cBhvr>
                                      <p:to>
                                        <p:strVal val="visible"/>
                                      </p:to>
                                    </p:set>
                                    <p:anim calcmode="lin" valueType="num">
                                      <p:cBhvr additive="base">
                                        <p:cTn id="7" dur="500"/>
                                        <p:tgtEl>
                                          <p:spTgt spid="318"/>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15"/>
                                        </p:tgtEl>
                                        <p:attrNameLst>
                                          <p:attrName>style.visibility</p:attrName>
                                        </p:attrNameLst>
                                      </p:cBhvr>
                                      <p:to>
                                        <p:strVal val="visible"/>
                                      </p:to>
                                    </p:set>
                                    <p:anim calcmode="lin" valueType="num">
                                      <p:cBhvr additive="base">
                                        <p:cTn id="10" dur="500"/>
                                        <p:tgtEl>
                                          <p:spTgt spid="31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pic>
        <p:nvPicPr>
          <p:cNvPr id="333" name="Google Shape;333;p13"/>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334" name="Google Shape;334;p13"/>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335" name="Google Shape;335;p13"/>
          <p:cNvGrpSpPr/>
          <p:nvPr/>
        </p:nvGrpSpPr>
        <p:grpSpPr>
          <a:xfrm>
            <a:off x="1582917" y="1181195"/>
            <a:ext cx="8712598" cy="852875"/>
            <a:chOff x="3129129" y="1121776"/>
            <a:chExt cx="5933741" cy="1171624"/>
          </a:xfrm>
        </p:grpSpPr>
        <p:sp>
          <p:nvSpPr>
            <p:cNvPr id="336" name="Google Shape;336;p13"/>
            <p:cNvSpPr/>
            <p:nvPr/>
          </p:nvSpPr>
          <p:spPr>
            <a:xfrm>
              <a:off x="3129129" y="1121776"/>
              <a:ext cx="5933741"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337" name="Google Shape;337;p13"/>
            <p:cNvSpPr/>
            <p:nvPr/>
          </p:nvSpPr>
          <p:spPr>
            <a:xfrm>
              <a:off x="3289330" y="1253414"/>
              <a:ext cx="571638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grpSp>
        <p:nvGrpSpPr>
          <p:cNvPr id="338" name="Google Shape;338;p13"/>
          <p:cNvGrpSpPr/>
          <p:nvPr/>
        </p:nvGrpSpPr>
        <p:grpSpPr>
          <a:xfrm>
            <a:off x="1642011" y="1071788"/>
            <a:ext cx="1561213" cy="1528609"/>
            <a:chOff x="3020983" y="881796"/>
            <a:chExt cx="2097411" cy="2097410"/>
          </a:xfrm>
        </p:grpSpPr>
        <p:grpSp>
          <p:nvGrpSpPr>
            <p:cNvPr id="339" name="Google Shape;339;p13"/>
            <p:cNvGrpSpPr/>
            <p:nvPr/>
          </p:nvGrpSpPr>
          <p:grpSpPr>
            <a:xfrm>
              <a:off x="3020983" y="881796"/>
              <a:ext cx="2097411" cy="2097410"/>
              <a:chOff x="3099689" y="1098879"/>
              <a:chExt cx="1995613" cy="1995616"/>
            </a:xfrm>
          </p:grpSpPr>
          <p:grpSp>
            <p:nvGrpSpPr>
              <p:cNvPr id="340" name="Google Shape;340;p13"/>
              <p:cNvGrpSpPr/>
              <p:nvPr/>
            </p:nvGrpSpPr>
            <p:grpSpPr>
              <a:xfrm>
                <a:off x="3099689" y="1098879"/>
                <a:ext cx="1995613" cy="1995616"/>
                <a:chOff x="6804313" y="2574805"/>
                <a:chExt cx="3585705" cy="3585705"/>
              </a:xfrm>
            </p:grpSpPr>
            <p:sp>
              <p:nvSpPr>
                <p:cNvPr id="341" name="Google Shape;341;p13"/>
                <p:cNvSpPr/>
                <p:nvPr/>
              </p:nvSpPr>
              <p:spPr>
                <a:xfrm rot="-2700000">
                  <a:off x="7501946" y="2927401"/>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42" name="Google Shape;342;p13"/>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43" name="Google Shape;343;p13"/>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44" name="Google Shape;344;p13"/>
              <p:cNvSpPr/>
              <p:nvPr/>
            </p:nvSpPr>
            <p:spPr>
              <a:xfrm>
                <a:off x="3222821" y="1148081"/>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45" name="Google Shape;345;p13"/>
            <p:cNvSpPr txBox="1"/>
            <p:nvPr/>
          </p:nvSpPr>
          <p:spPr>
            <a:xfrm>
              <a:off x="3438456" y="1314947"/>
              <a:ext cx="774240" cy="6334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03</a:t>
              </a:r>
              <a:endParaRPr sz="2400">
                <a:solidFill>
                  <a:srgbClr val="01ACBE"/>
                </a:solidFill>
                <a:latin typeface="Impact"/>
                <a:ea typeface="Impact"/>
                <a:cs typeface="Impact"/>
                <a:sym typeface="Impact"/>
              </a:endParaRPr>
            </a:p>
          </p:txBody>
        </p:sp>
      </p:grpSp>
      <p:sp>
        <p:nvSpPr>
          <p:cNvPr id="346" name="Google Shape;346;p13"/>
          <p:cNvSpPr txBox="1"/>
          <p:nvPr/>
        </p:nvSpPr>
        <p:spPr>
          <a:xfrm>
            <a:off x="2826778" y="1345233"/>
            <a:ext cx="614848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Tổng Quan Về Biến</a:t>
            </a:r>
            <a:endParaRPr sz="2800" b="1">
              <a:solidFill>
                <a:schemeClr val="lt1"/>
              </a:solidFill>
              <a:latin typeface="Times New Roman"/>
              <a:ea typeface="Times New Roman"/>
              <a:cs typeface="Times New Roman"/>
              <a:sym typeface="Times New Roman"/>
            </a:endParaRPr>
          </a:p>
        </p:txBody>
      </p:sp>
      <p:sp>
        <p:nvSpPr>
          <p:cNvPr id="347" name="Google Shape;347;p13"/>
          <p:cNvSpPr txBox="1"/>
          <p:nvPr/>
        </p:nvSpPr>
        <p:spPr>
          <a:xfrm>
            <a:off x="1582917" y="1972062"/>
            <a:ext cx="3946914"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Times New Roman"/>
                <a:ea typeface="Times New Roman"/>
                <a:cs typeface="Times New Roman"/>
                <a:sym typeface="Times New Roman"/>
              </a:rPr>
              <a:t>1. Biến Static (Biến tĩnh)</a:t>
            </a:r>
            <a:endParaRPr/>
          </a:p>
        </p:txBody>
      </p:sp>
      <p:sp>
        <p:nvSpPr>
          <p:cNvPr id="348" name="Google Shape;348;p13"/>
          <p:cNvSpPr txBox="1"/>
          <p:nvPr/>
        </p:nvSpPr>
        <p:spPr>
          <a:xfrm>
            <a:off x="1806024" y="2430482"/>
            <a:ext cx="8557176" cy="3970318"/>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a:ea typeface="Times"/>
                <a:cs typeface="Times"/>
                <a:sym typeface="Times"/>
              </a:rPr>
              <a:t>Biến static được khai báo trong một class với từ khóa "static", phía bên ngoài các phương thức, constructor và block.</a:t>
            </a:r>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a:ea typeface="Times"/>
                <a:cs typeface="Times"/>
                <a:sym typeface="Times"/>
              </a:rPr>
              <a:t>Biến static được tạo khi chương trình bắt đầu chạy và chỉ bị phá hủy khi chương trình dừng. </a:t>
            </a:r>
            <a:endParaRPr sz="2800">
              <a:solidFill>
                <a:schemeClr val="dk1"/>
              </a:solidFill>
              <a:latin typeface="Times"/>
              <a:ea typeface="Times"/>
              <a:cs typeface="Times"/>
              <a:sym typeface="Times"/>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a:ea typeface="Times"/>
                <a:cs typeface="Times"/>
                <a:sym typeface="Times"/>
              </a:rPr>
              <a:t>Biến static được truy cập thông qua tên của class chứa nó, với cú pháp: TenClass.tenBienStatic.</a:t>
            </a:r>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a:ea typeface="Times"/>
                <a:cs typeface="Times"/>
                <a:sym typeface="Times"/>
              </a:rPr>
              <a:t>Phương thức sử dụng biến static bằng cách gọi tên của nó khi phương thức đó cũng là "static".</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38"/>
                                        </p:tgtEl>
                                        <p:attrNameLst>
                                          <p:attrName>style.visibility</p:attrName>
                                        </p:attrNameLst>
                                      </p:cBhvr>
                                      <p:to>
                                        <p:strVal val="visible"/>
                                      </p:to>
                                    </p:set>
                                    <p:anim calcmode="lin" valueType="num">
                                      <p:cBhvr additive="base">
                                        <p:cTn id="7" dur="500"/>
                                        <p:tgtEl>
                                          <p:spTgt spid="338"/>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35"/>
                                        </p:tgtEl>
                                        <p:attrNameLst>
                                          <p:attrName>style.visibility</p:attrName>
                                        </p:attrNameLst>
                                      </p:cBhvr>
                                      <p:to>
                                        <p:strVal val="visible"/>
                                      </p:to>
                                    </p:set>
                                    <p:anim calcmode="lin" valueType="num">
                                      <p:cBhvr additive="base">
                                        <p:cTn id="10" dur="500"/>
                                        <p:tgtEl>
                                          <p:spTgt spid="33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pic>
        <p:nvPicPr>
          <p:cNvPr id="353" name="Google Shape;353;p14"/>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354" name="Google Shape;354;p14"/>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355" name="Google Shape;355;p14"/>
          <p:cNvGrpSpPr/>
          <p:nvPr/>
        </p:nvGrpSpPr>
        <p:grpSpPr>
          <a:xfrm>
            <a:off x="1193402" y="958161"/>
            <a:ext cx="8712598" cy="866951"/>
            <a:chOff x="3129129" y="1121776"/>
            <a:chExt cx="5933741" cy="1171624"/>
          </a:xfrm>
        </p:grpSpPr>
        <p:sp>
          <p:nvSpPr>
            <p:cNvPr id="356" name="Google Shape;356;p14"/>
            <p:cNvSpPr/>
            <p:nvPr/>
          </p:nvSpPr>
          <p:spPr>
            <a:xfrm>
              <a:off x="3129129" y="1121776"/>
              <a:ext cx="5933741"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357" name="Google Shape;357;p14"/>
            <p:cNvSpPr/>
            <p:nvPr/>
          </p:nvSpPr>
          <p:spPr>
            <a:xfrm>
              <a:off x="3289330" y="1253414"/>
              <a:ext cx="571638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grpSp>
        <p:nvGrpSpPr>
          <p:cNvPr id="358" name="Google Shape;358;p14"/>
          <p:cNvGrpSpPr/>
          <p:nvPr/>
        </p:nvGrpSpPr>
        <p:grpSpPr>
          <a:xfrm>
            <a:off x="1309767" y="838617"/>
            <a:ext cx="1561213" cy="1528609"/>
            <a:chOff x="3020983" y="881796"/>
            <a:chExt cx="2097411" cy="2097410"/>
          </a:xfrm>
        </p:grpSpPr>
        <p:grpSp>
          <p:nvGrpSpPr>
            <p:cNvPr id="359" name="Google Shape;359;p14"/>
            <p:cNvGrpSpPr/>
            <p:nvPr/>
          </p:nvGrpSpPr>
          <p:grpSpPr>
            <a:xfrm>
              <a:off x="3020983" y="881796"/>
              <a:ext cx="2097411" cy="2097410"/>
              <a:chOff x="3099689" y="1098879"/>
              <a:chExt cx="1995613" cy="1995616"/>
            </a:xfrm>
          </p:grpSpPr>
          <p:grpSp>
            <p:nvGrpSpPr>
              <p:cNvPr id="360" name="Google Shape;360;p14"/>
              <p:cNvGrpSpPr/>
              <p:nvPr/>
            </p:nvGrpSpPr>
            <p:grpSpPr>
              <a:xfrm>
                <a:off x="3099689" y="1098879"/>
                <a:ext cx="1995613" cy="1995616"/>
                <a:chOff x="6804313" y="2574805"/>
                <a:chExt cx="3585705" cy="3585705"/>
              </a:xfrm>
            </p:grpSpPr>
            <p:sp>
              <p:nvSpPr>
                <p:cNvPr id="361" name="Google Shape;361;p14"/>
                <p:cNvSpPr/>
                <p:nvPr/>
              </p:nvSpPr>
              <p:spPr>
                <a:xfrm rot="-2700000">
                  <a:off x="7501946" y="2927401"/>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62" name="Google Shape;362;p14"/>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63" name="Google Shape;363;p14"/>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64" name="Google Shape;364;p14"/>
              <p:cNvSpPr/>
              <p:nvPr/>
            </p:nvSpPr>
            <p:spPr>
              <a:xfrm>
                <a:off x="3222821" y="1148081"/>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65" name="Google Shape;365;p14"/>
            <p:cNvSpPr txBox="1"/>
            <p:nvPr/>
          </p:nvSpPr>
          <p:spPr>
            <a:xfrm>
              <a:off x="3438456" y="1314947"/>
              <a:ext cx="774240" cy="6334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03</a:t>
              </a:r>
              <a:endParaRPr sz="2400">
                <a:solidFill>
                  <a:srgbClr val="01ACBE"/>
                </a:solidFill>
                <a:latin typeface="Impact"/>
                <a:ea typeface="Impact"/>
                <a:cs typeface="Impact"/>
                <a:sym typeface="Impact"/>
              </a:endParaRPr>
            </a:p>
          </p:txBody>
        </p:sp>
      </p:grpSp>
      <p:sp>
        <p:nvSpPr>
          <p:cNvPr id="366" name="Google Shape;366;p14"/>
          <p:cNvSpPr txBox="1"/>
          <p:nvPr/>
        </p:nvSpPr>
        <p:spPr>
          <a:xfrm>
            <a:off x="2437262" y="1122199"/>
            <a:ext cx="6899055"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Các Kiểu Dữ Liệu Cơ Bản Trong Java</a:t>
            </a:r>
            <a:endParaRPr sz="2800" b="1">
              <a:solidFill>
                <a:schemeClr val="lt1"/>
              </a:solidFill>
              <a:latin typeface="Times New Roman"/>
              <a:ea typeface="Times New Roman"/>
              <a:cs typeface="Times New Roman"/>
              <a:sym typeface="Times New Roman"/>
            </a:endParaRPr>
          </a:p>
        </p:txBody>
      </p:sp>
      <p:sp>
        <p:nvSpPr>
          <p:cNvPr id="367" name="Google Shape;367;p14"/>
          <p:cNvSpPr/>
          <p:nvPr/>
        </p:nvSpPr>
        <p:spPr>
          <a:xfrm>
            <a:off x="1447800" y="2274838"/>
            <a:ext cx="7696200" cy="267765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dk1"/>
                </a:solidFill>
                <a:latin typeface="Times New Roman"/>
                <a:ea typeface="Times New Roman"/>
                <a:cs typeface="Times New Roman"/>
                <a:sym typeface="Times New Roman"/>
              </a:rPr>
              <a:t>Kiểu dữ liệu nguyên thủy </a:t>
            </a:r>
            <a:r>
              <a:rPr lang="en-US" sz="2400">
                <a:solidFill>
                  <a:schemeClr val="dk1"/>
                </a:solidFill>
                <a:latin typeface="Times New Roman"/>
                <a:ea typeface="Times New Roman"/>
                <a:cs typeface="Times New Roman"/>
                <a:sym typeface="Times New Roman"/>
              </a:rPr>
              <a:t>là các kiểu dữ liệu cơ bản và được cung cấp sẵn của Java. Về mặt lưu trữ thì kiểu dữ liệu nguyên thủy lưu trữ dữ liệu trong chính bản thân nó, việc sử dụng kiểu này cũng rất đơn giản, và không dính líu gì đến hướng đối tượng cả. Ngược lại với kiểu dữ liệu nguyên thủy là kiểu dữ liệu </a:t>
            </a:r>
            <a:r>
              <a:rPr lang="en-US" sz="2400" b="1">
                <a:solidFill>
                  <a:schemeClr val="dk1"/>
                </a:solidFill>
                <a:latin typeface="Times New Roman"/>
                <a:ea typeface="Times New Roman"/>
                <a:cs typeface="Times New Roman"/>
                <a:sym typeface="Times New Roman"/>
              </a:rPr>
              <a:t>Không phải nguyên thủy </a:t>
            </a:r>
            <a:r>
              <a:rPr lang="en-US" sz="2400">
                <a:solidFill>
                  <a:schemeClr val="dk1"/>
                </a:solidFill>
                <a:latin typeface="Times New Roman"/>
                <a:ea typeface="Times New Roman"/>
                <a:cs typeface="Times New Roman"/>
                <a:sym typeface="Times New Roman"/>
              </a:rPr>
              <a:t>(Array, String, Hướng đối tượng…)</a:t>
            </a:r>
            <a:endParaRPr sz="2400">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58"/>
                                        </p:tgtEl>
                                        <p:attrNameLst>
                                          <p:attrName>style.visibility</p:attrName>
                                        </p:attrNameLst>
                                      </p:cBhvr>
                                      <p:to>
                                        <p:strVal val="visible"/>
                                      </p:to>
                                    </p:set>
                                    <p:anim calcmode="lin" valueType="num">
                                      <p:cBhvr additive="base">
                                        <p:cTn id="7" dur="500"/>
                                        <p:tgtEl>
                                          <p:spTgt spid="358"/>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55"/>
                                        </p:tgtEl>
                                        <p:attrNameLst>
                                          <p:attrName>style.visibility</p:attrName>
                                        </p:attrNameLst>
                                      </p:cBhvr>
                                      <p:to>
                                        <p:strVal val="visible"/>
                                      </p:to>
                                    </p:set>
                                    <p:anim calcmode="lin" valueType="num">
                                      <p:cBhvr additive="base">
                                        <p:cTn id="10" dur="500"/>
                                        <p:tgtEl>
                                          <p:spTgt spid="35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pic>
        <p:nvPicPr>
          <p:cNvPr id="372" name="Google Shape;372;p15"/>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373" name="Google Shape;373;p15"/>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374" name="Google Shape;374;p15"/>
          <p:cNvGrpSpPr/>
          <p:nvPr/>
        </p:nvGrpSpPr>
        <p:grpSpPr>
          <a:xfrm>
            <a:off x="1193402" y="958161"/>
            <a:ext cx="8712598" cy="866951"/>
            <a:chOff x="3129129" y="1121776"/>
            <a:chExt cx="5933741" cy="1171624"/>
          </a:xfrm>
        </p:grpSpPr>
        <p:sp>
          <p:nvSpPr>
            <p:cNvPr id="375" name="Google Shape;375;p15"/>
            <p:cNvSpPr/>
            <p:nvPr/>
          </p:nvSpPr>
          <p:spPr>
            <a:xfrm>
              <a:off x="3129129" y="1121776"/>
              <a:ext cx="5933741"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376" name="Google Shape;376;p15"/>
            <p:cNvSpPr/>
            <p:nvPr/>
          </p:nvSpPr>
          <p:spPr>
            <a:xfrm>
              <a:off x="3289330" y="1253414"/>
              <a:ext cx="571638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grpSp>
        <p:nvGrpSpPr>
          <p:cNvPr id="377" name="Google Shape;377;p15"/>
          <p:cNvGrpSpPr/>
          <p:nvPr/>
        </p:nvGrpSpPr>
        <p:grpSpPr>
          <a:xfrm>
            <a:off x="1309767" y="838617"/>
            <a:ext cx="1561213" cy="1528609"/>
            <a:chOff x="3020983" y="881796"/>
            <a:chExt cx="2097411" cy="2097410"/>
          </a:xfrm>
        </p:grpSpPr>
        <p:grpSp>
          <p:nvGrpSpPr>
            <p:cNvPr id="378" name="Google Shape;378;p15"/>
            <p:cNvGrpSpPr/>
            <p:nvPr/>
          </p:nvGrpSpPr>
          <p:grpSpPr>
            <a:xfrm>
              <a:off x="3020983" y="881796"/>
              <a:ext cx="2097411" cy="2097410"/>
              <a:chOff x="3099689" y="1098879"/>
              <a:chExt cx="1995613" cy="1995616"/>
            </a:xfrm>
          </p:grpSpPr>
          <p:grpSp>
            <p:nvGrpSpPr>
              <p:cNvPr id="379" name="Google Shape;379;p15"/>
              <p:cNvGrpSpPr/>
              <p:nvPr/>
            </p:nvGrpSpPr>
            <p:grpSpPr>
              <a:xfrm>
                <a:off x="3099689" y="1098879"/>
                <a:ext cx="1995613" cy="1995616"/>
                <a:chOff x="6804313" y="2574805"/>
                <a:chExt cx="3585705" cy="3585705"/>
              </a:xfrm>
            </p:grpSpPr>
            <p:sp>
              <p:nvSpPr>
                <p:cNvPr id="380" name="Google Shape;380;p15"/>
                <p:cNvSpPr/>
                <p:nvPr/>
              </p:nvSpPr>
              <p:spPr>
                <a:xfrm rot="-2700000">
                  <a:off x="7501946" y="2927401"/>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81" name="Google Shape;381;p15"/>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82" name="Google Shape;382;p15"/>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83" name="Google Shape;383;p15"/>
              <p:cNvSpPr/>
              <p:nvPr/>
            </p:nvSpPr>
            <p:spPr>
              <a:xfrm>
                <a:off x="3222821" y="1148081"/>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84" name="Google Shape;384;p15"/>
            <p:cNvSpPr txBox="1"/>
            <p:nvPr/>
          </p:nvSpPr>
          <p:spPr>
            <a:xfrm>
              <a:off x="3438456" y="1314947"/>
              <a:ext cx="774240" cy="6334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03</a:t>
              </a:r>
              <a:endParaRPr sz="2400">
                <a:solidFill>
                  <a:srgbClr val="01ACBE"/>
                </a:solidFill>
                <a:latin typeface="Impact"/>
                <a:ea typeface="Impact"/>
                <a:cs typeface="Impact"/>
                <a:sym typeface="Impact"/>
              </a:endParaRPr>
            </a:p>
          </p:txBody>
        </p:sp>
      </p:grpSp>
      <p:sp>
        <p:nvSpPr>
          <p:cNvPr id="385" name="Google Shape;385;p15"/>
          <p:cNvSpPr txBox="1"/>
          <p:nvPr/>
        </p:nvSpPr>
        <p:spPr>
          <a:xfrm>
            <a:off x="2437262" y="1122199"/>
            <a:ext cx="6899055"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Các Kiểu Dữ Liệu Cơ Bản Trong Java</a:t>
            </a:r>
            <a:endParaRPr sz="2800" b="1">
              <a:solidFill>
                <a:schemeClr val="lt1"/>
              </a:solidFill>
              <a:latin typeface="Times New Roman"/>
              <a:ea typeface="Times New Roman"/>
              <a:cs typeface="Times New Roman"/>
              <a:sym typeface="Times New Roman"/>
            </a:endParaRPr>
          </a:p>
        </p:txBody>
      </p:sp>
      <p:pic>
        <p:nvPicPr>
          <p:cNvPr id="386" name="Google Shape;386;p15"/>
          <p:cNvPicPr preferRelativeResize="0"/>
          <p:nvPr/>
        </p:nvPicPr>
        <p:blipFill rotWithShape="1">
          <a:blip r:embed="rId5">
            <a:alphaModFix/>
          </a:blip>
          <a:srcRect/>
          <a:stretch/>
        </p:blipFill>
        <p:spPr>
          <a:xfrm>
            <a:off x="1304650" y="1895010"/>
            <a:ext cx="6063197" cy="2830270"/>
          </a:xfrm>
          <a:prstGeom prst="rect">
            <a:avLst/>
          </a:prstGeom>
          <a:noFill/>
          <a:ln>
            <a:noFill/>
          </a:ln>
        </p:spPr>
      </p:pic>
      <p:pic>
        <p:nvPicPr>
          <p:cNvPr id="387" name="Google Shape;387;p15"/>
          <p:cNvPicPr preferRelativeResize="0"/>
          <p:nvPr/>
        </p:nvPicPr>
        <p:blipFill rotWithShape="1">
          <a:blip r:embed="rId6">
            <a:alphaModFix/>
          </a:blip>
          <a:srcRect/>
          <a:stretch/>
        </p:blipFill>
        <p:spPr>
          <a:xfrm>
            <a:off x="7367847" y="1860457"/>
            <a:ext cx="4197771" cy="375216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77"/>
                                        </p:tgtEl>
                                        <p:attrNameLst>
                                          <p:attrName>style.visibility</p:attrName>
                                        </p:attrNameLst>
                                      </p:cBhvr>
                                      <p:to>
                                        <p:strVal val="visible"/>
                                      </p:to>
                                    </p:set>
                                    <p:anim calcmode="lin" valueType="num">
                                      <p:cBhvr additive="base">
                                        <p:cTn id="7" dur="500"/>
                                        <p:tgtEl>
                                          <p:spTgt spid="377"/>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74"/>
                                        </p:tgtEl>
                                        <p:attrNameLst>
                                          <p:attrName>style.visibility</p:attrName>
                                        </p:attrNameLst>
                                      </p:cBhvr>
                                      <p:to>
                                        <p:strVal val="visible"/>
                                      </p:to>
                                    </p:set>
                                    <p:anim calcmode="lin" valueType="num">
                                      <p:cBhvr additive="base">
                                        <p:cTn id="10" dur="500"/>
                                        <p:tgtEl>
                                          <p:spTgt spid="37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pic>
        <p:nvPicPr>
          <p:cNvPr id="392" name="Google Shape;392;p16"/>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393" name="Google Shape;393;p16"/>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394" name="Google Shape;394;p16"/>
          <p:cNvGrpSpPr/>
          <p:nvPr/>
        </p:nvGrpSpPr>
        <p:grpSpPr>
          <a:xfrm>
            <a:off x="1193402" y="958161"/>
            <a:ext cx="8712598" cy="866951"/>
            <a:chOff x="3129129" y="1121776"/>
            <a:chExt cx="5933741" cy="1171624"/>
          </a:xfrm>
        </p:grpSpPr>
        <p:sp>
          <p:nvSpPr>
            <p:cNvPr id="395" name="Google Shape;395;p16"/>
            <p:cNvSpPr/>
            <p:nvPr/>
          </p:nvSpPr>
          <p:spPr>
            <a:xfrm>
              <a:off x="3129129" y="1121776"/>
              <a:ext cx="5933741"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396" name="Google Shape;396;p16"/>
            <p:cNvSpPr/>
            <p:nvPr/>
          </p:nvSpPr>
          <p:spPr>
            <a:xfrm>
              <a:off x="3289330" y="1253414"/>
              <a:ext cx="571638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grpSp>
        <p:nvGrpSpPr>
          <p:cNvPr id="397" name="Google Shape;397;p16"/>
          <p:cNvGrpSpPr/>
          <p:nvPr/>
        </p:nvGrpSpPr>
        <p:grpSpPr>
          <a:xfrm>
            <a:off x="1309767" y="838617"/>
            <a:ext cx="1561213" cy="1528609"/>
            <a:chOff x="3020983" y="881796"/>
            <a:chExt cx="2097411" cy="2097410"/>
          </a:xfrm>
        </p:grpSpPr>
        <p:grpSp>
          <p:nvGrpSpPr>
            <p:cNvPr id="398" name="Google Shape;398;p16"/>
            <p:cNvGrpSpPr/>
            <p:nvPr/>
          </p:nvGrpSpPr>
          <p:grpSpPr>
            <a:xfrm>
              <a:off x="3020983" y="881796"/>
              <a:ext cx="2097411" cy="2097410"/>
              <a:chOff x="3099689" y="1098879"/>
              <a:chExt cx="1995613" cy="1995616"/>
            </a:xfrm>
          </p:grpSpPr>
          <p:grpSp>
            <p:nvGrpSpPr>
              <p:cNvPr id="399" name="Google Shape;399;p16"/>
              <p:cNvGrpSpPr/>
              <p:nvPr/>
            </p:nvGrpSpPr>
            <p:grpSpPr>
              <a:xfrm>
                <a:off x="3099689" y="1098879"/>
                <a:ext cx="1995613" cy="1995616"/>
                <a:chOff x="6804313" y="2574805"/>
                <a:chExt cx="3585705" cy="3585705"/>
              </a:xfrm>
            </p:grpSpPr>
            <p:sp>
              <p:nvSpPr>
                <p:cNvPr id="400" name="Google Shape;400;p16"/>
                <p:cNvSpPr/>
                <p:nvPr/>
              </p:nvSpPr>
              <p:spPr>
                <a:xfrm rot="-2700000">
                  <a:off x="7501946" y="2927401"/>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01" name="Google Shape;401;p16"/>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02" name="Google Shape;402;p16"/>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03" name="Google Shape;403;p16"/>
              <p:cNvSpPr/>
              <p:nvPr/>
            </p:nvSpPr>
            <p:spPr>
              <a:xfrm>
                <a:off x="3222821" y="1148081"/>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04" name="Google Shape;404;p16"/>
            <p:cNvSpPr txBox="1"/>
            <p:nvPr/>
          </p:nvSpPr>
          <p:spPr>
            <a:xfrm>
              <a:off x="3438456" y="1314947"/>
              <a:ext cx="774240" cy="6334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03</a:t>
              </a:r>
              <a:endParaRPr sz="2400">
                <a:solidFill>
                  <a:srgbClr val="01ACBE"/>
                </a:solidFill>
                <a:latin typeface="Impact"/>
                <a:ea typeface="Impact"/>
                <a:cs typeface="Impact"/>
                <a:sym typeface="Impact"/>
              </a:endParaRPr>
            </a:p>
          </p:txBody>
        </p:sp>
      </p:grpSp>
      <p:sp>
        <p:nvSpPr>
          <p:cNvPr id="405" name="Google Shape;405;p16"/>
          <p:cNvSpPr txBox="1"/>
          <p:nvPr/>
        </p:nvSpPr>
        <p:spPr>
          <a:xfrm>
            <a:off x="2437262" y="1122199"/>
            <a:ext cx="6899055"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Các Kiểu Dữ Liệu Cơ Bản Trong Java</a:t>
            </a:r>
            <a:endParaRPr sz="2800" b="1">
              <a:solidFill>
                <a:schemeClr val="lt1"/>
              </a:solidFill>
              <a:latin typeface="Times New Roman"/>
              <a:ea typeface="Times New Roman"/>
              <a:cs typeface="Times New Roman"/>
              <a:sym typeface="Times New Roman"/>
            </a:endParaRPr>
          </a:p>
        </p:txBody>
      </p:sp>
      <p:pic>
        <p:nvPicPr>
          <p:cNvPr id="406" name="Google Shape;406;p16" descr="Kiểu dữ liệu Java - Tìm hiểu 8 kiểu dữ liệu ban đầu trong Java"/>
          <p:cNvPicPr preferRelativeResize="0"/>
          <p:nvPr/>
        </p:nvPicPr>
        <p:blipFill rotWithShape="1">
          <a:blip r:embed="rId5">
            <a:alphaModFix/>
          </a:blip>
          <a:srcRect/>
          <a:stretch/>
        </p:blipFill>
        <p:spPr>
          <a:xfrm>
            <a:off x="1446047" y="2374268"/>
            <a:ext cx="7156254" cy="31589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97"/>
                                        </p:tgtEl>
                                        <p:attrNameLst>
                                          <p:attrName>style.visibility</p:attrName>
                                        </p:attrNameLst>
                                      </p:cBhvr>
                                      <p:to>
                                        <p:strVal val="visible"/>
                                      </p:to>
                                    </p:set>
                                    <p:anim calcmode="lin" valueType="num">
                                      <p:cBhvr additive="base">
                                        <p:cTn id="7" dur="500"/>
                                        <p:tgtEl>
                                          <p:spTgt spid="397"/>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94"/>
                                        </p:tgtEl>
                                        <p:attrNameLst>
                                          <p:attrName>style.visibility</p:attrName>
                                        </p:attrNameLst>
                                      </p:cBhvr>
                                      <p:to>
                                        <p:strVal val="visible"/>
                                      </p:to>
                                    </p:set>
                                    <p:anim calcmode="lin" valueType="num">
                                      <p:cBhvr additive="base">
                                        <p:cTn id="10" dur="500"/>
                                        <p:tgtEl>
                                          <p:spTgt spid="39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pic>
        <p:nvPicPr>
          <p:cNvPr id="411" name="Google Shape;411;p17"/>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412" name="Google Shape;412;p17"/>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413" name="Google Shape;413;p17"/>
          <p:cNvGrpSpPr/>
          <p:nvPr/>
        </p:nvGrpSpPr>
        <p:grpSpPr>
          <a:xfrm>
            <a:off x="1168928" y="952502"/>
            <a:ext cx="8889472" cy="701040"/>
            <a:chOff x="3129129" y="1121776"/>
            <a:chExt cx="5933741" cy="1171624"/>
          </a:xfrm>
        </p:grpSpPr>
        <p:sp>
          <p:nvSpPr>
            <p:cNvPr id="414" name="Google Shape;414;p17"/>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415" name="Google Shape;415;p17"/>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cap="flat" cmpd="sng">
              <a:solidFill>
                <a:srgbClr val="F1A9A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sp>
        <p:nvSpPr>
          <p:cNvPr id="416" name="Google Shape;416;p17"/>
          <p:cNvSpPr txBox="1"/>
          <p:nvPr/>
        </p:nvSpPr>
        <p:spPr>
          <a:xfrm>
            <a:off x="2541493" y="1064796"/>
            <a:ext cx="552277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lt1"/>
                </a:solidFill>
                <a:latin typeface="Times New Roman"/>
                <a:ea typeface="Times New Roman"/>
                <a:cs typeface="Times New Roman"/>
                <a:sym typeface="Times New Roman"/>
              </a:rPr>
              <a:t>Các Toán Tử Cơ Bản – Toán tử số học</a:t>
            </a:r>
            <a:endParaRPr sz="2400" b="1">
              <a:solidFill>
                <a:schemeClr val="lt1"/>
              </a:solidFill>
              <a:latin typeface="Times New Roman"/>
              <a:ea typeface="Times New Roman"/>
              <a:cs typeface="Times New Roman"/>
              <a:sym typeface="Times New Roman"/>
            </a:endParaRPr>
          </a:p>
        </p:txBody>
      </p:sp>
      <p:grpSp>
        <p:nvGrpSpPr>
          <p:cNvPr id="417" name="Google Shape;417;p17"/>
          <p:cNvGrpSpPr/>
          <p:nvPr/>
        </p:nvGrpSpPr>
        <p:grpSpPr>
          <a:xfrm>
            <a:off x="1575523" y="922408"/>
            <a:ext cx="860201" cy="789889"/>
            <a:chOff x="2912215" y="455848"/>
            <a:chExt cx="1066422" cy="1974366"/>
          </a:xfrm>
        </p:grpSpPr>
        <p:grpSp>
          <p:nvGrpSpPr>
            <p:cNvPr id="418" name="Google Shape;418;p17"/>
            <p:cNvGrpSpPr/>
            <p:nvPr/>
          </p:nvGrpSpPr>
          <p:grpSpPr>
            <a:xfrm>
              <a:off x="2912215" y="455848"/>
              <a:ext cx="1066422" cy="1974366"/>
              <a:chOff x="2996200" y="693603"/>
              <a:chExt cx="1014663" cy="1878543"/>
            </a:xfrm>
          </p:grpSpPr>
          <p:sp>
            <p:nvSpPr>
              <p:cNvPr id="419" name="Google Shape;419;p17"/>
              <p:cNvSpPr/>
              <p:nvPr/>
            </p:nvSpPr>
            <p:spPr>
              <a:xfrm>
                <a:off x="3120961" y="975274"/>
                <a:ext cx="765141" cy="1292595"/>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20" name="Google Shape;420;p17"/>
              <p:cNvSpPr/>
              <p:nvPr/>
            </p:nvSpPr>
            <p:spPr>
              <a:xfrm>
                <a:off x="2996200" y="693603"/>
                <a:ext cx="1014663" cy="1878543"/>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21" name="Google Shape;421;p17"/>
            <p:cNvSpPr txBox="1"/>
            <p:nvPr/>
          </p:nvSpPr>
          <p:spPr>
            <a:xfrm>
              <a:off x="3058305" y="850449"/>
              <a:ext cx="774239" cy="11539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E87071"/>
                  </a:solidFill>
                  <a:latin typeface="Impact"/>
                  <a:ea typeface="Impact"/>
                  <a:cs typeface="Impact"/>
                  <a:sym typeface="Impact"/>
                </a:rPr>
                <a:t>04</a:t>
              </a:r>
              <a:endParaRPr sz="2400">
                <a:solidFill>
                  <a:srgbClr val="E87071"/>
                </a:solidFill>
                <a:latin typeface="Impact"/>
                <a:ea typeface="Impact"/>
                <a:cs typeface="Impact"/>
                <a:sym typeface="Impact"/>
              </a:endParaRPr>
            </a:p>
          </p:txBody>
        </p:sp>
      </p:grpSp>
      <p:graphicFrame>
        <p:nvGraphicFramePr>
          <p:cNvPr id="422" name="Google Shape;422;p17"/>
          <p:cNvGraphicFramePr/>
          <p:nvPr/>
        </p:nvGraphicFramePr>
        <p:xfrm>
          <a:off x="1447800" y="2057400"/>
          <a:ext cx="3000000" cy="3000000"/>
        </p:xfrm>
        <a:graphic>
          <a:graphicData uri="http://schemas.openxmlformats.org/drawingml/2006/table">
            <a:tbl>
              <a:tblPr>
                <a:noFill/>
                <a:tableStyleId>{8D17A0DA-558C-483F-AF1D-089624738974}</a:tableStyleId>
              </a:tblPr>
              <a:tblGrid>
                <a:gridCol w="939425">
                  <a:extLst>
                    <a:ext uri="{9D8B030D-6E8A-4147-A177-3AD203B41FA5}">
                      <a16:colId xmlns:a16="http://schemas.microsoft.com/office/drawing/2014/main" val="20000"/>
                    </a:ext>
                  </a:extLst>
                </a:gridCol>
                <a:gridCol w="5211075">
                  <a:extLst>
                    <a:ext uri="{9D8B030D-6E8A-4147-A177-3AD203B41FA5}">
                      <a16:colId xmlns:a16="http://schemas.microsoft.com/office/drawing/2014/main" val="20001"/>
                    </a:ext>
                  </a:extLst>
                </a:gridCol>
                <a:gridCol w="2002900">
                  <a:extLst>
                    <a:ext uri="{9D8B030D-6E8A-4147-A177-3AD203B41FA5}">
                      <a16:colId xmlns:a16="http://schemas.microsoft.com/office/drawing/2014/main" val="20002"/>
                    </a:ext>
                  </a:extLst>
                </a:gridCol>
              </a:tblGrid>
              <a:tr h="277775">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Toán tử</a:t>
                      </a:r>
                      <a:endParaRPr sz="1300" b="1" i="0" u="none" strike="noStrike" cap="none">
                        <a:solidFill>
                          <a:srgbClr val="555555"/>
                        </a:solidFill>
                        <a:latin typeface="Times New Roman"/>
                        <a:ea typeface="Times New Roman"/>
                        <a:cs typeface="Times New Roman"/>
                        <a:sym typeface="Times New Roman"/>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Miêu tả</a:t>
                      </a:r>
                      <a:endParaRPr sz="1300" b="1" i="0" u="none" strike="noStrike" cap="none">
                        <a:solidFill>
                          <a:srgbClr val="555555"/>
                        </a:solidFill>
                        <a:latin typeface="Times New Roman"/>
                        <a:ea typeface="Times New Roman"/>
                        <a:cs typeface="Times New Roman"/>
                        <a:sym typeface="Times New Roman"/>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Ví dụ: B = 20, A = 10</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2777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Phép cộng</a:t>
                      </a:r>
                      <a:endParaRPr sz="1300" b="0" i="0" u="none" strike="noStrike" cap="none">
                        <a:solidFill>
                          <a:srgbClr val="555555"/>
                        </a:solidFill>
                        <a:latin typeface="Times New Roman"/>
                        <a:ea typeface="Times New Roman"/>
                        <a:cs typeface="Times New Roman"/>
                        <a:sym typeface="Times New Roman"/>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 B sẽ cho kết quả 30</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2777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Phép trừ: trừ toán hạng trái cho toán hạng phải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 B sẽ cho kết quả -10</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2777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Phép nhân</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 B sẽ cho kết quả 200</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2777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Phép chia: chia toán hạng trái cho toán hạng phải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B / A sẽ cho kết quả 2</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509250">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Phép chia lấy phần dư: Lấy phần dư của phép chia toán hạng trái cho toán hạng phải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B % A sẽ cho kết quả 0</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2777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Phép lượng gia: lượng gia giá trị toán hạng thêm 1</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B++ sẽ cho kết quả 21</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r h="2777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Phép lượng giảm: lượng giảm giá trị toán hạng đi 1</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B– sẽ cho kết quả 19</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13"/>
                                        </p:tgtEl>
                                        <p:attrNameLst>
                                          <p:attrName>style.visibility</p:attrName>
                                        </p:attrNameLst>
                                      </p:cBhvr>
                                      <p:to>
                                        <p:strVal val="visible"/>
                                      </p:to>
                                    </p:set>
                                    <p:anim calcmode="lin" valueType="num">
                                      <p:cBhvr additive="base">
                                        <p:cTn id="7" dur="500"/>
                                        <p:tgtEl>
                                          <p:spTgt spid="413"/>
                                        </p:tgtEl>
                                        <p:attrNameLst>
                                          <p:attrName>ppt_x</p:attrName>
                                        </p:attrNameLst>
                                      </p:cBhvr>
                                      <p:tavLst>
                                        <p:tav tm="0">
                                          <p:val>
                                            <p:strVal val="#ppt_x+1"/>
                                          </p:val>
                                        </p:tav>
                                        <p:tav tm="100000">
                                          <p:val>
                                            <p:strVal val="#ppt_x"/>
                                          </p:val>
                                        </p:tav>
                                      </p:tavLst>
                                    </p:anim>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17"/>
                                        </p:tgtEl>
                                        <p:attrNameLst>
                                          <p:attrName>style.visibility</p:attrName>
                                        </p:attrNameLst>
                                      </p:cBhvr>
                                      <p:to>
                                        <p:strVal val="visible"/>
                                      </p:to>
                                    </p:set>
                                    <p:anim calcmode="lin" valueType="num">
                                      <p:cBhvr additive="base">
                                        <p:cTn id="11" dur="500"/>
                                        <p:tgtEl>
                                          <p:spTgt spid="41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pic>
        <p:nvPicPr>
          <p:cNvPr id="427" name="Google Shape;427;p18"/>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428" name="Google Shape;428;p18"/>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429" name="Google Shape;429;p18"/>
          <p:cNvGrpSpPr/>
          <p:nvPr/>
        </p:nvGrpSpPr>
        <p:grpSpPr>
          <a:xfrm>
            <a:off x="1016528" y="1018617"/>
            <a:ext cx="8889472" cy="701040"/>
            <a:chOff x="3129129" y="1121776"/>
            <a:chExt cx="5933741" cy="1171624"/>
          </a:xfrm>
        </p:grpSpPr>
        <p:sp>
          <p:nvSpPr>
            <p:cNvPr id="430" name="Google Shape;430;p18"/>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431" name="Google Shape;431;p18"/>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cap="flat" cmpd="sng">
              <a:solidFill>
                <a:srgbClr val="F1A9A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sp>
        <p:nvSpPr>
          <p:cNvPr id="432" name="Google Shape;432;p18"/>
          <p:cNvSpPr txBox="1"/>
          <p:nvPr/>
        </p:nvSpPr>
        <p:spPr>
          <a:xfrm>
            <a:off x="2389093" y="1130911"/>
            <a:ext cx="552277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lt1"/>
                </a:solidFill>
                <a:latin typeface="Times New Roman"/>
                <a:ea typeface="Times New Roman"/>
                <a:cs typeface="Times New Roman"/>
                <a:sym typeface="Times New Roman"/>
              </a:rPr>
              <a:t>Các Toán Tử Cơ Bản – Toán tử quan hệ</a:t>
            </a:r>
            <a:endParaRPr sz="2400" b="1">
              <a:solidFill>
                <a:schemeClr val="lt1"/>
              </a:solidFill>
              <a:latin typeface="Times New Roman"/>
              <a:ea typeface="Times New Roman"/>
              <a:cs typeface="Times New Roman"/>
              <a:sym typeface="Times New Roman"/>
            </a:endParaRPr>
          </a:p>
        </p:txBody>
      </p:sp>
      <p:grpSp>
        <p:nvGrpSpPr>
          <p:cNvPr id="433" name="Google Shape;433;p18"/>
          <p:cNvGrpSpPr/>
          <p:nvPr/>
        </p:nvGrpSpPr>
        <p:grpSpPr>
          <a:xfrm>
            <a:off x="1423123" y="988523"/>
            <a:ext cx="860201" cy="789889"/>
            <a:chOff x="2912215" y="455848"/>
            <a:chExt cx="1066422" cy="1974366"/>
          </a:xfrm>
        </p:grpSpPr>
        <p:grpSp>
          <p:nvGrpSpPr>
            <p:cNvPr id="434" name="Google Shape;434;p18"/>
            <p:cNvGrpSpPr/>
            <p:nvPr/>
          </p:nvGrpSpPr>
          <p:grpSpPr>
            <a:xfrm>
              <a:off x="2912215" y="455848"/>
              <a:ext cx="1066422" cy="1974366"/>
              <a:chOff x="2996200" y="693603"/>
              <a:chExt cx="1014663" cy="1878543"/>
            </a:xfrm>
          </p:grpSpPr>
          <p:sp>
            <p:nvSpPr>
              <p:cNvPr id="435" name="Google Shape;435;p18"/>
              <p:cNvSpPr/>
              <p:nvPr/>
            </p:nvSpPr>
            <p:spPr>
              <a:xfrm>
                <a:off x="3120961" y="975274"/>
                <a:ext cx="765141" cy="1292595"/>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36" name="Google Shape;436;p18"/>
              <p:cNvSpPr/>
              <p:nvPr/>
            </p:nvSpPr>
            <p:spPr>
              <a:xfrm>
                <a:off x="2996200" y="693603"/>
                <a:ext cx="1014663" cy="1878543"/>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37" name="Google Shape;437;p18"/>
            <p:cNvSpPr txBox="1"/>
            <p:nvPr/>
          </p:nvSpPr>
          <p:spPr>
            <a:xfrm>
              <a:off x="3058305" y="850449"/>
              <a:ext cx="774239" cy="11539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E87071"/>
                  </a:solidFill>
                  <a:latin typeface="Impact"/>
                  <a:ea typeface="Impact"/>
                  <a:cs typeface="Impact"/>
                  <a:sym typeface="Impact"/>
                </a:rPr>
                <a:t>04</a:t>
              </a:r>
              <a:endParaRPr sz="2400">
                <a:solidFill>
                  <a:srgbClr val="E87071"/>
                </a:solidFill>
                <a:latin typeface="Impact"/>
                <a:ea typeface="Impact"/>
                <a:cs typeface="Impact"/>
                <a:sym typeface="Impact"/>
              </a:endParaRPr>
            </a:p>
          </p:txBody>
        </p:sp>
      </p:grpSp>
      <p:graphicFrame>
        <p:nvGraphicFramePr>
          <p:cNvPr id="438" name="Google Shape;438;p18"/>
          <p:cNvGraphicFramePr/>
          <p:nvPr/>
        </p:nvGraphicFramePr>
        <p:xfrm>
          <a:off x="838200" y="1981198"/>
          <a:ext cx="3000000" cy="3000000"/>
        </p:xfrm>
        <a:graphic>
          <a:graphicData uri="http://schemas.openxmlformats.org/drawingml/2006/table">
            <a:tbl>
              <a:tblPr>
                <a:noFill/>
                <a:tableStyleId>{8D17A0DA-558C-483F-AF1D-089624738974}</a:tableStyleId>
              </a:tblPr>
              <a:tblGrid>
                <a:gridCol w="1079875">
                  <a:extLst>
                    <a:ext uri="{9D8B030D-6E8A-4147-A177-3AD203B41FA5}">
                      <a16:colId xmlns:a16="http://schemas.microsoft.com/office/drawing/2014/main" val="20000"/>
                    </a:ext>
                  </a:extLst>
                </a:gridCol>
                <a:gridCol w="5990325">
                  <a:extLst>
                    <a:ext uri="{9D8B030D-6E8A-4147-A177-3AD203B41FA5}">
                      <a16:colId xmlns:a16="http://schemas.microsoft.com/office/drawing/2014/main" val="20001"/>
                    </a:ext>
                  </a:extLst>
                </a:gridCol>
                <a:gridCol w="2302400">
                  <a:extLst>
                    <a:ext uri="{9D8B030D-6E8A-4147-A177-3AD203B41FA5}">
                      <a16:colId xmlns:a16="http://schemas.microsoft.com/office/drawing/2014/main" val="20002"/>
                    </a:ext>
                  </a:extLst>
                </a:gridCol>
              </a:tblGrid>
              <a:tr h="259775">
                <a:tc>
                  <a:txBody>
                    <a:bodyPr/>
                    <a:lstStyle/>
                    <a:p>
                      <a:pPr marL="0" marR="0" lvl="0" indent="0" algn="ctr"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TOÁN TỬ</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MIÊU TẢ</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VÍ DỤ: B = 20, A = 10</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4762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Kiểm tra nếu giá trị của hai toán hạng có cân bằng hay không, nếu có thì điều kiện là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 B) là không false.</a:t>
                      </a:r>
                      <a:endParaRPr sz="1300" b="0" i="0" u="none" strike="noStrike" cap="none">
                        <a:solidFill>
                          <a:srgbClr val="555555"/>
                        </a:solidFill>
                        <a:latin typeface="Times New Roman"/>
                        <a:ea typeface="Times New Roman"/>
                        <a:cs typeface="Times New Roman"/>
                        <a:sym typeface="Times New Roman"/>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4762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Kiểm tra nếu giá trị hai toán hạng là cân bằng hay không, nếu không cân bằng, thì điều kiện là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 B) là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4762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&gt;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Kiểm tra nếu toán hạng trái có lớn hơn toán hạng phải hay không, nếu có thì điều kiện là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&gt; B) là không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4762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&lt;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Kiểm tra nếu toán hạng phải có lớn hơn toán hạng trái hay không, nếu có thì điều kiện là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&lt; B) là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4762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&gt;=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Kiểm tra nếu toán hạng trái có lớn hơn hoặc bằng toán hạng phải hay không, nếu có thì điều kiện là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&gt;= B) là không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4762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&lt;=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Kiểm tra nếu toán hạng phải có lớn hơn hoặc bằng toán hạng trái hay không, nếu có thì điều kiện là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&lt;= B) là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29"/>
                                        </p:tgtEl>
                                        <p:attrNameLst>
                                          <p:attrName>style.visibility</p:attrName>
                                        </p:attrNameLst>
                                      </p:cBhvr>
                                      <p:to>
                                        <p:strVal val="visible"/>
                                      </p:to>
                                    </p:set>
                                    <p:anim calcmode="lin" valueType="num">
                                      <p:cBhvr additive="base">
                                        <p:cTn id="7" dur="500"/>
                                        <p:tgtEl>
                                          <p:spTgt spid="429"/>
                                        </p:tgtEl>
                                        <p:attrNameLst>
                                          <p:attrName>ppt_x</p:attrName>
                                        </p:attrNameLst>
                                      </p:cBhvr>
                                      <p:tavLst>
                                        <p:tav tm="0">
                                          <p:val>
                                            <p:strVal val="#ppt_x+1"/>
                                          </p:val>
                                        </p:tav>
                                        <p:tav tm="100000">
                                          <p:val>
                                            <p:strVal val="#ppt_x"/>
                                          </p:val>
                                        </p:tav>
                                      </p:tavLst>
                                    </p:anim>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33"/>
                                        </p:tgtEl>
                                        <p:attrNameLst>
                                          <p:attrName>style.visibility</p:attrName>
                                        </p:attrNameLst>
                                      </p:cBhvr>
                                      <p:to>
                                        <p:strVal val="visible"/>
                                      </p:to>
                                    </p:set>
                                    <p:anim calcmode="lin" valueType="num">
                                      <p:cBhvr additive="base">
                                        <p:cTn id="11" dur="500"/>
                                        <p:tgtEl>
                                          <p:spTgt spid="43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pic>
        <p:nvPicPr>
          <p:cNvPr id="443" name="Google Shape;443;p19"/>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444" name="Google Shape;444;p19"/>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445" name="Google Shape;445;p19"/>
          <p:cNvGrpSpPr/>
          <p:nvPr/>
        </p:nvGrpSpPr>
        <p:grpSpPr>
          <a:xfrm>
            <a:off x="1016528" y="1018617"/>
            <a:ext cx="8889472" cy="701040"/>
            <a:chOff x="3129129" y="1121776"/>
            <a:chExt cx="5933741" cy="1171624"/>
          </a:xfrm>
        </p:grpSpPr>
        <p:sp>
          <p:nvSpPr>
            <p:cNvPr id="446" name="Google Shape;446;p19"/>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447" name="Google Shape;447;p19"/>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cap="flat" cmpd="sng">
              <a:solidFill>
                <a:srgbClr val="F1A9A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sp>
        <p:nvSpPr>
          <p:cNvPr id="448" name="Google Shape;448;p19"/>
          <p:cNvSpPr txBox="1"/>
          <p:nvPr/>
        </p:nvSpPr>
        <p:spPr>
          <a:xfrm>
            <a:off x="2389093" y="1130911"/>
            <a:ext cx="552277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lt1"/>
                </a:solidFill>
                <a:latin typeface="Times New Roman"/>
                <a:ea typeface="Times New Roman"/>
                <a:cs typeface="Times New Roman"/>
                <a:sym typeface="Times New Roman"/>
              </a:rPr>
              <a:t>Các Toán Tử Cơ Bản – Toán tử bit</a:t>
            </a:r>
            <a:endParaRPr sz="2400" b="1">
              <a:solidFill>
                <a:schemeClr val="lt1"/>
              </a:solidFill>
              <a:latin typeface="Times New Roman"/>
              <a:ea typeface="Times New Roman"/>
              <a:cs typeface="Times New Roman"/>
              <a:sym typeface="Times New Roman"/>
            </a:endParaRPr>
          </a:p>
        </p:txBody>
      </p:sp>
      <p:grpSp>
        <p:nvGrpSpPr>
          <p:cNvPr id="449" name="Google Shape;449;p19"/>
          <p:cNvGrpSpPr/>
          <p:nvPr/>
        </p:nvGrpSpPr>
        <p:grpSpPr>
          <a:xfrm>
            <a:off x="1423123" y="988523"/>
            <a:ext cx="860201" cy="789889"/>
            <a:chOff x="2912215" y="455848"/>
            <a:chExt cx="1066422" cy="1974366"/>
          </a:xfrm>
        </p:grpSpPr>
        <p:grpSp>
          <p:nvGrpSpPr>
            <p:cNvPr id="450" name="Google Shape;450;p19"/>
            <p:cNvGrpSpPr/>
            <p:nvPr/>
          </p:nvGrpSpPr>
          <p:grpSpPr>
            <a:xfrm>
              <a:off x="2912215" y="455848"/>
              <a:ext cx="1066422" cy="1974366"/>
              <a:chOff x="2996200" y="693603"/>
              <a:chExt cx="1014663" cy="1878543"/>
            </a:xfrm>
          </p:grpSpPr>
          <p:sp>
            <p:nvSpPr>
              <p:cNvPr id="451" name="Google Shape;451;p19"/>
              <p:cNvSpPr/>
              <p:nvPr/>
            </p:nvSpPr>
            <p:spPr>
              <a:xfrm>
                <a:off x="3120961" y="975274"/>
                <a:ext cx="765141" cy="1292595"/>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52" name="Google Shape;452;p19"/>
              <p:cNvSpPr/>
              <p:nvPr/>
            </p:nvSpPr>
            <p:spPr>
              <a:xfrm>
                <a:off x="2996200" y="693603"/>
                <a:ext cx="1014663" cy="1878543"/>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53" name="Google Shape;453;p19"/>
            <p:cNvSpPr txBox="1"/>
            <p:nvPr/>
          </p:nvSpPr>
          <p:spPr>
            <a:xfrm>
              <a:off x="3058305" y="850449"/>
              <a:ext cx="774239" cy="11539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E87071"/>
                  </a:solidFill>
                  <a:latin typeface="Impact"/>
                  <a:ea typeface="Impact"/>
                  <a:cs typeface="Impact"/>
                  <a:sym typeface="Impact"/>
                </a:rPr>
                <a:t>04</a:t>
              </a:r>
              <a:endParaRPr sz="2400">
                <a:solidFill>
                  <a:srgbClr val="E87071"/>
                </a:solidFill>
                <a:latin typeface="Impact"/>
                <a:ea typeface="Impact"/>
                <a:cs typeface="Impact"/>
                <a:sym typeface="Impact"/>
              </a:endParaRPr>
            </a:p>
          </p:txBody>
        </p:sp>
      </p:grpSp>
      <p:graphicFrame>
        <p:nvGraphicFramePr>
          <p:cNvPr id="454" name="Google Shape;454;p19"/>
          <p:cNvGraphicFramePr/>
          <p:nvPr/>
        </p:nvGraphicFramePr>
        <p:xfrm>
          <a:off x="1288791" y="2133599"/>
          <a:ext cx="3000000" cy="3000000"/>
        </p:xfrm>
        <a:graphic>
          <a:graphicData uri="http://schemas.openxmlformats.org/drawingml/2006/table">
            <a:tbl>
              <a:tblPr>
                <a:noFill/>
                <a:tableStyleId>{8D17A0DA-558C-483F-AF1D-089624738974}</a:tableStyleId>
              </a:tblPr>
              <a:tblGrid>
                <a:gridCol w="992850">
                  <a:extLst>
                    <a:ext uri="{9D8B030D-6E8A-4147-A177-3AD203B41FA5}">
                      <a16:colId xmlns:a16="http://schemas.microsoft.com/office/drawing/2014/main" val="20000"/>
                    </a:ext>
                  </a:extLst>
                </a:gridCol>
                <a:gridCol w="5507525">
                  <a:extLst>
                    <a:ext uri="{9D8B030D-6E8A-4147-A177-3AD203B41FA5}">
                      <a16:colId xmlns:a16="http://schemas.microsoft.com/office/drawing/2014/main" val="20001"/>
                    </a:ext>
                  </a:extLst>
                </a:gridCol>
                <a:gridCol w="2116825">
                  <a:extLst>
                    <a:ext uri="{9D8B030D-6E8A-4147-A177-3AD203B41FA5}">
                      <a16:colId xmlns:a16="http://schemas.microsoft.com/office/drawing/2014/main" val="20002"/>
                    </a:ext>
                  </a:extLst>
                </a:gridCol>
              </a:tblGrid>
              <a:tr h="296200">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TOÁN TỬ</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MIÊU TẢ</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VÍ DỤ: B = 20, A = 10</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54302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&amp;</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Toán tử Và nhị phân sao chép một bit tới kết quả nếu nó tồn tại trong cả hai toán hạng</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&amp; B) sẽ cho kết quả 12, hay là 0000 1100</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54302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Toán tử Hoặc nhị phân sao chép một bit tới kết quả nếu nó tồn tại trong một hoặc hai toán hạng</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 B) sẽ cho kết quả 61, hay là 0011 1101</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54302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Toán tử Hoặc loại trừ nhị phân sao chép bit nếu nó được thiết lập trong một toán hạng nhưng không phải trong cả hai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 B) sẽ cho kết quả 49, hay là 0011 0001</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54302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Toán tử đảo bit là toán tử một ngôi. Đảo bít 1 thành 0 và ngược lại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 sẽ cho kết quả -61, hay là 1100 0011</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54302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&lt;&lt;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Toán tử dịch trái. Giá trị toán hạng trái được dịch chuyển sang trái bởi số các bit được xác định bởi toán hạng bên phải.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&lt;&lt; 2 sẽ cho kết quả 240, hay là 1111 0000</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54302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&gt;&gt;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Toán tử dịch phải. Giá trị toán hạng trái được dịch chuyển sang phải bởi số các bit được xác định bởi toán hạng bên phải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&gt;&gt; 2 sẽ cho kết quả 15, hay là 1111</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r h="54302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&gt;&gt;&gt;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Toán tử dịch phải và điền 0 vào chỗ trống</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&gt;&gt;&gt;2 sẽ cho kết quả 15, hay là 0000 1111</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45"/>
                                        </p:tgtEl>
                                        <p:attrNameLst>
                                          <p:attrName>style.visibility</p:attrName>
                                        </p:attrNameLst>
                                      </p:cBhvr>
                                      <p:to>
                                        <p:strVal val="visible"/>
                                      </p:to>
                                    </p:set>
                                    <p:anim calcmode="lin" valueType="num">
                                      <p:cBhvr additive="base">
                                        <p:cTn id="7" dur="500"/>
                                        <p:tgtEl>
                                          <p:spTgt spid="445"/>
                                        </p:tgtEl>
                                        <p:attrNameLst>
                                          <p:attrName>ppt_x</p:attrName>
                                        </p:attrNameLst>
                                      </p:cBhvr>
                                      <p:tavLst>
                                        <p:tav tm="0">
                                          <p:val>
                                            <p:strVal val="#ppt_x+1"/>
                                          </p:val>
                                        </p:tav>
                                        <p:tav tm="100000">
                                          <p:val>
                                            <p:strVal val="#ppt_x"/>
                                          </p:val>
                                        </p:tav>
                                      </p:tavLst>
                                    </p:anim>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49"/>
                                        </p:tgtEl>
                                        <p:attrNameLst>
                                          <p:attrName>style.visibility</p:attrName>
                                        </p:attrNameLst>
                                      </p:cBhvr>
                                      <p:to>
                                        <p:strVal val="visible"/>
                                      </p:to>
                                    </p:set>
                                    <p:anim calcmode="lin" valueType="num">
                                      <p:cBhvr additive="base">
                                        <p:cTn id="11" dur="500"/>
                                        <p:tgtEl>
                                          <p:spTgt spid="44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2"/>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73" name="Google Shape;73;p2"/>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74" name="Google Shape;74;p2"/>
          <p:cNvGrpSpPr/>
          <p:nvPr/>
        </p:nvGrpSpPr>
        <p:grpSpPr>
          <a:xfrm>
            <a:off x="195612" y="2743063"/>
            <a:ext cx="1929254" cy="1693831"/>
            <a:chOff x="2553093" y="952901"/>
            <a:chExt cx="2096908" cy="1866900"/>
          </a:xfrm>
        </p:grpSpPr>
        <p:sp>
          <p:nvSpPr>
            <p:cNvPr id="75" name="Google Shape;75;p2"/>
            <p:cNvSpPr/>
            <p:nvPr/>
          </p:nvSpPr>
          <p:spPr>
            <a:xfrm>
              <a:off x="2553093" y="952901"/>
              <a:ext cx="1866900" cy="1866900"/>
            </a:xfrm>
            <a:prstGeom prst="ellipse">
              <a:avLst/>
            </a:prstGeom>
            <a:gradFill>
              <a:gsLst>
                <a:gs pos="0">
                  <a:srgbClr val="F5F5F5"/>
                </a:gs>
                <a:gs pos="100000">
                  <a:srgbClr val="D8D8D8"/>
                </a:gs>
              </a:gsLst>
              <a:lin ang="2700000" scaled="0"/>
            </a:gradFill>
            <a:ln w="22225"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rgbClr val="FFFFFF"/>
                </a:solidFill>
                <a:latin typeface="Arial"/>
                <a:ea typeface="Arial"/>
                <a:cs typeface="Arial"/>
                <a:sym typeface="Arial"/>
              </a:endParaRPr>
            </a:p>
          </p:txBody>
        </p:sp>
        <p:sp>
          <p:nvSpPr>
            <p:cNvPr id="76" name="Google Shape;76;p2"/>
            <p:cNvSpPr/>
            <p:nvPr/>
          </p:nvSpPr>
          <p:spPr>
            <a:xfrm>
              <a:off x="3008704" y="1150504"/>
              <a:ext cx="1429346" cy="1429345"/>
            </a:xfrm>
            <a:prstGeom prst="ellipse">
              <a:avLst/>
            </a:prstGeom>
            <a:solidFill>
              <a:srgbClr val="F2F2F2"/>
            </a:solidFill>
            <a:ln w="22225"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rgbClr val="FFFFFF"/>
                </a:solidFill>
                <a:latin typeface="Arial"/>
                <a:ea typeface="Arial"/>
                <a:cs typeface="Arial"/>
                <a:sym typeface="Arial"/>
              </a:endParaRPr>
            </a:p>
          </p:txBody>
        </p:sp>
        <p:sp>
          <p:nvSpPr>
            <p:cNvPr id="77" name="Google Shape;77;p2"/>
            <p:cNvSpPr txBox="1"/>
            <p:nvPr/>
          </p:nvSpPr>
          <p:spPr>
            <a:xfrm>
              <a:off x="2783718" y="1324275"/>
              <a:ext cx="1866283" cy="127243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i="0" u="none" strike="noStrike" cap="none">
                  <a:solidFill>
                    <a:srgbClr val="663A77"/>
                  </a:solidFill>
                  <a:latin typeface="Times New Roman"/>
                  <a:ea typeface="Times New Roman"/>
                  <a:cs typeface="Times New Roman"/>
                  <a:sym typeface="Times New Roman"/>
                </a:rPr>
                <a:t>NỘI DUNG</a:t>
              </a:r>
              <a:endParaRPr sz="2800" b="1" i="0" u="none" strike="noStrike" cap="none">
                <a:solidFill>
                  <a:srgbClr val="663A77"/>
                </a:solidFill>
                <a:latin typeface="Times New Roman"/>
                <a:ea typeface="Times New Roman"/>
                <a:cs typeface="Times New Roman"/>
                <a:sym typeface="Times New Roman"/>
              </a:endParaRPr>
            </a:p>
          </p:txBody>
        </p:sp>
      </p:grpSp>
      <p:grpSp>
        <p:nvGrpSpPr>
          <p:cNvPr id="78" name="Google Shape;78;p2"/>
          <p:cNvGrpSpPr/>
          <p:nvPr/>
        </p:nvGrpSpPr>
        <p:grpSpPr>
          <a:xfrm>
            <a:off x="1968486" y="1455999"/>
            <a:ext cx="805150" cy="718592"/>
            <a:chOff x="3262497" y="1084626"/>
            <a:chExt cx="1126854" cy="958123"/>
          </a:xfrm>
        </p:grpSpPr>
        <p:grpSp>
          <p:nvGrpSpPr>
            <p:cNvPr id="79" name="Google Shape;79;p2"/>
            <p:cNvGrpSpPr/>
            <p:nvPr/>
          </p:nvGrpSpPr>
          <p:grpSpPr>
            <a:xfrm>
              <a:off x="3262497" y="1084626"/>
              <a:ext cx="1126854" cy="958123"/>
              <a:chOff x="2892834" y="1141776"/>
              <a:chExt cx="1126854" cy="958123"/>
            </a:xfrm>
          </p:grpSpPr>
          <p:sp>
            <p:nvSpPr>
              <p:cNvPr id="80" name="Google Shape;80;p2"/>
              <p:cNvSpPr/>
              <p:nvPr/>
            </p:nvSpPr>
            <p:spPr>
              <a:xfrm>
                <a:off x="2943363" y="1141776"/>
                <a:ext cx="1076325" cy="958123"/>
              </a:xfrm>
              <a:prstGeom prst="roundRect">
                <a:avLst>
                  <a:gd name="adj" fmla="val 13889"/>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sp>
            <p:nvSpPr>
              <p:cNvPr id="81" name="Google Shape;81;p2"/>
              <p:cNvSpPr/>
              <p:nvPr/>
            </p:nvSpPr>
            <p:spPr>
              <a:xfrm>
                <a:off x="2892834" y="1178024"/>
                <a:ext cx="1063215" cy="901028"/>
              </a:xfrm>
              <a:prstGeom prst="roundRect">
                <a:avLst>
                  <a:gd name="adj" fmla="val 13889"/>
                </a:avLst>
              </a:prstGeom>
              <a:solidFill>
                <a:srgbClr val="FFB85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grpSp>
        <p:sp>
          <p:nvSpPr>
            <p:cNvPr id="82" name="Google Shape;82;p2"/>
            <p:cNvSpPr txBox="1"/>
            <p:nvPr/>
          </p:nvSpPr>
          <p:spPr>
            <a:xfrm>
              <a:off x="3266480" y="1209433"/>
              <a:ext cx="1030515" cy="69762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lt1"/>
                  </a:solidFill>
                  <a:latin typeface="Impact"/>
                  <a:ea typeface="Impact"/>
                  <a:cs typeface="Impact"/>
                  <a:sym typeface="Impact"/>
                </a:rPr>
                <a:t>01</a:t>
              </a:r>
              <a:endParaRPr sz="2800" b="0" i="0" u="none" strike="noStrike" cap="none">
                <a:solidFill>
                  <a:schemeClr val="lt1"/>
                </a:solidFill>
                <a:latin typeface="Impact"/>
                <a:ea typeface="Impact"/>
                <a:cs typeface="Impact"/>
                <a:sym typeface="Impact"/>
              </a:endParaRPr>
            </a:p>
          </p:txBody>
        </p:sp>
      </p:grpSp>
      <p:grpSp>
        <p:nvGrpSpPr>
          <p:cNvPr id="83" name="Google Shape;83;p2"/>
          <p:cNvGrpSpPr/>
          <p:nvPr/>
        </p:nvGrpSpPr>
        <p:grpSpPr>
          <a:xfrm>
            <a:off x="1980759" y="3131396"/>
            <a:ext cx="791782" cy="1043247"/>
            <a:chOff x="3155526" y="2335585"/>
            <a:chExt cx="1147961" cy="966191"/>
          </a:xfrm>
        </p:grpSpPr>
        <p:grpSp>
          <p:nvGrpSpPr>
            <p:cNvPr id="84" name="Google Shape;84;p2"/>
            <p:cNvGrpSpPr/>
            <p:nvPr/>
          </p:nvGrpSpPr>
          <p:grpSpPr>
            <a:xfrm>
              <a:off x="3155526" y="2335585"/>
              <a:ext cx="1147961" cy="966191"/>
              <a:chOff x="2785863" y="1141409"/>
              <a:chExt cx="1147961" cy="966191"/>
            </a:xfrm>
          </p:grpSpPr>
          <p:sp>
            <p:nvSpPr>
              <p:cNvPr id="85" name="Google Shape;85;p2"/>
              <p:cNvSpPr/>
              <p:nvPr/>
            </p:nvSpPr>
            <p:spPr>
              <a:xfrm>
                <a:off x="2857499" y="1149477"/>
                <a:ext cx="1076325" cy="958123"/>
              </a:xfrm>
              <a:prstGeom prst="roundRect">
                <a:avLst>
                  <a:gd name="adj" fmla="val 13889"/>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sp>
            <p:nvSpPr>
              <p:cNvPr id="86" name="Google Shape;86;p2"/>
              <p:cNvSpPr/>
              <p:nvPr/>
            </p:nvSpPr>
            <p:spPr>
              <a:xfrm>
                <a:off x="2785863" y="1141409"/>
                <a:ext cx="1063215" cy="901028"/>
              </a:xfrm>
              <a:prstGeom prst="roundRect">
                <a:avLst>
                  <a:gd name="adj" fmla="val 13889"/>
                </a:avLst>
              </a:prstGeom>
              <a:solidFill>
                <a:srgbClr val="01ACB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grpSp>
        <p:sp>
          <p:nvSpPr>
            <p:cNvPr id="87" name="Google Shape;87;p2"/>
            <p:cNvSpPr txBox="1"/>
            <p:nvPr/>
          </p:nvSpPr>
          <p:spPr>
            <a:xfrm>
              <a:off x="3166655" y="2557458"/>
              <a:ext cx="1088129" cy="48457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lt1"/>
                  </a:solidFill>
                  <a:latin typeface="Impact"/>
                  <a:ea typeface="Impact"/>
                  <a:cs typeface="Impact"/>
                  <a:sym typeface="Impact"/>
                </a:rPr>
                <a:t>03</a:t>
              </a:r>
              <a:endParaRPr sz="2800" b="0" i="0" u="none" strike="noStrike" cap="none">
                <a:solidFill>
                  <a:schemeClr val="lt1"/>
                </a:solidFill>
                <a:latin typeface="Impact"/>
                <a:ea typeface="Impact"/>
                <a:cs typeface="Impact"/>
                <a:sym typeface="Impact"/>
              </a:endParaRPr>
            </a:p>
          </p:txBody>
        </p:sp>
      </p:grpSp>
      <p:grpSp>
        <p:nvGrpSpPr>
          <p:cNvPr id="88" name="Google Shape;88;p2"/>
          <p:cNvGrpSpPr/>
          <p:nvPr/>
        </p:nvGrpSpPr>
        <p:grpSpPr>
          <a:xfrm>
            <a:off x="1969469" y="4252478"/>
            <a:ext cx="750898" cy="718592"/>
            <a:chOff x="3227162" y="3591385"/>
            <a:chExt cx="1089578" cy="958123"/>
          </a:xfrm>
        </p:grpSpPr>
        <p:grpSp>
          <p:nvGrpSpPr>
            <p:cNvPr id="89" name="Google Shape;89;p2"/>
            <p:cNvGrpSpPr/>
            <p:nvPr/>
          </p:nvGrpSpPr>
          <p:grpSpPr>
            <a:xfrm>
              <a:off x="3227162" y="3591385"/>
              <a:ext cx="1089578" cy="958123"/>
              <a:chOff x="2857499" y="1149477"/>
              <a:chExt cx="1089578" cy="958123"/>
            </a:xfrm>
          </p:grpSpPr>
          <p:sp>
            <p:nvSpPr>
              <p:cNvPr id="90" name="Google Shape;90;p2"/>
              <p:cNvSpPr/>
              <p:nvPr/>
            </p:nvSpPr>
            <p:spPr>
              <a:xfrm>
                <a:off x="2857499" y="1149477"/>
                <a:ext cx="1076325" cy="958123"/>
              </a:xfrm>
              <a:prstGeom prst="roundRect">
                <a:avLst>
                  <a:gd name="adj" fmla="val 13889"/>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sp>
            <p:nvSpPr>
              <p:cNvPr id="91" name="Google Shape;91;p2"/>
              <p:cNvSpPr/>
              <p:nvPr/>
            </p:nvSpPr>
            <p:spPr>
              <a:xfrm>
                <a:off x="2883862" y="1159582"/>
                <a:ext cx="1063215" cy="901028"/>
              </a:xfrm>
              <a:prstGeom prst="roundRect">
                <a:avLst>
                  <a:gd name="adj" fmla="val 13889"/>
                </a:avLst>
              </a:prstGeom>
              <a:solidFill>
                <a:srgbClr val="E8707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grpSp>
        <p:sp>
          <p:nvSpPr>
            <p:cNvPr id="92" name="Google Shape;92;p2"/>
            <p:cNvSpPr txBox="1"/>
            <p:nvPr/>
          </p:nvSpPr>
          <p:spPr>
            <a:xfrm>
              <a:off x="3250771" y="3701112"/>
              <a:ext cx="1030515" cy="69762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lt1"/>
                  </a:solidFill>
                  <a:latin typeface="Impact"/>
                  <a:ea typeface="Impact"/>
                  <a:cs typeface="Impact"/>
                  <a:sym typeface="Impact"/>
                </a:rPr>
                <a:t>04</a:t>
              </a:r>
              <a:endParaRPr sz="2800" b="0" i="0" u="none" strike="noStrike" cap="none">
                <a:solidFill>
                  <a:schemeClr val="lt1"/>
                </a:solidFill>
                <a:latin typeface="Impact"/>
                <a:ea typeface="Impact"/>
                <a:cs typeface="Impact"/>
                <a:sym typeface="Impact"/>
              </a:endParaRPr>
            </a:p>
          </p:txBody>
        </p:sp>
      </p:grpSp>
      <p:grpSp>
        <p:nvGrpSpPr>
          <p:cNvPr id="93" name="Google Shape;93;p2"/>
          <p:cNvGrpSpPr/>
          <p:nvPr/>
        </p:nvGrpSpPr>
        <p:grpSpPr>
          <a:xfrm>
            <a:off x="3144689" y="1483185"/>
            <a:ext cx="6428734" cy="675771"/>
            <a:chOff x="4555084" y="1092328"/>
            <a:chExt cx="4697323" cy="1150809"/>
          </a:xfrm>
        </p:grpSpPr>
        <p:pic>
          <p:nvPicPr>
            <p:cNvPr id="94" name="Google Shape;94;p2"/>
            <p:cNvPicPr preferRelativeResize="0"/>
            <p:nvPr/>
          </p:nvPicPr>
          <p:blipFill rotWithShape="1">
            <a:blip r:embed="rId5">
              <a:alphaModFix/>
            </a:blip>
            <a:srcRect t="76775"/>
            <a:stretch/>
          </p:blipFill>
          <p:spPr>
            <a:xfrm>
              <a:off x="4926460" y="2041830"/>
              <a:ext cx="3646270" cy="201307"/>
            </a:xfrm>
            <a:prstGeom prst="rect">
              <a:avLst/>
            </a:prstGeom>
            <a:noFill/>
            <a:ln>
              <a:noFill/>
            </a:ln>
          </p:spPr>
        </p:pic>
        <p:grpSp>
          <p:nvGrpSpPr>
            <p:cNvPr id="95" name="Google Shape;95;p2"/>
            <p:cNvGrpSpPr/>
            <p:nvPr/>
          </p:nvGrpSpPr>
          <p:grpSpPr>
            <a:xfrm>
              <a:off x="4555084" y="1092328"/>
              <a:ext cx="4697323" cy="974451"/>
              <a:chOff x="4555084" y="1092328"/>
              <a:chExt cx="4697323" cy="974451"/>
            </a:xfrm>
          </p:grpSpPr>
          <p:pic>
            <p:nvPicPr>
              <p:cNvPr id="96" name="Google Shape;96;p2"/>
              <p:cNvPicPr preferRelativeResize="0"/>
              <p:nvPr/>
            </p:nvPicPr>
            <p:blipFill rotWithShape="1">
              <a:blip r:embed="rId5">
                <a:alphaModFix/>
              </a:blip>
              <a:srcRect t="76775"/>
              <a:stretch/>
            </p:blipFill>
            <p:spPr>
              <a:xfrm rot="-5400000">
                <a:off x="8600149" y="1414521"/>
                <a:ext cx="958122" cy="346394"/>
              </a:xfrm>
              <a:prstGeom prst="rect">
                <a:avLst/>
              </a:prstGeom>
              <a:noFill/>
              <a:ln>
                <a:noFill/>
              </a:ln>
            </p:spPr>
          </p:pic>
          <p:sp>
            <p:nvSpPr>
              <p:cNvPr id="97" name="Google Shape;97;p2"/>
              <p:cNvSpPr/>
              <p:nvPr/>
            </p:nvSpPr>
            <p:spPr>
              <a:xfrm>
                <a:off x="4555084" y="1092328"/>
                <a:ext cx="4389024" cy="958122"/>
              </a:xfrm>
              <a:prstGeom prst="roundRect">
                <a:avLst>
                  <a:gd name="adj" fmla="val 9218"/>
                </a:avLst>
              </a:prstGeom>
              <a:gradFill>
                <a:gsLst>
                  <a:gs pos="0">
                    <a:srgbClr val="FDFDFD"/>
                  </a:gs>
                  <a:gs pos="47000">
                    <a:srgbClr val="FDFDFD"/>
                  </a:gs>
                  <a:gs pos="52999">
                    <a:srgbClr val="E8E8E8"/>
                  </a:gs>
                  <a:gs pos="100000">
                    <a:srgbClr val="ECECEC"/>
                  </a:gs>
                </a:gsLst>
                <a:lin ang="5400000" scaled="0"/>
              </a:gradFill>
              <a:ln>
                <a:noFill/>
              </a:ln>
              <a:effectLst>
                <a:outerShdw blurRad="76200" dist="38100" dir="2700000" algn="tl" rotWithShape="0">
                  <a:srgbClr val="000000">
                    <a:alpha val="1372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grpSp>
      </p:grpSp>
      <p:grpSp>
        <p:nvGrpSpPr>
          <p:cNvPr id="98" name="Google Shape;98;p2"/>
          <p:cNvGrpSpPr/>
          <p:nvPr/>
        </p:nvGrpSpPr>
        <p:grpSpPr>
          <a:xfrm>
            <a:off x="3132725" y="3126404"/>
            <a:ext cx="6467699" cy="1133653"/>
            <a:chOff x="4555084" y="2343654"/>
            <a:chExt cx="4697324" cy="1145415"/>
          </a:xfrm>
        </p:grpSpPr>
        <p:pic>
          <p:nvPicPr>
            <p:cNvPr id="99" name="Google Shape;99;p2"/>
            <p:cNvPicPr preferRelativeResize="0"/>
            <p:nvPr/>
          </p:nvPicPr>
          <p:blipFill rotWithShape="1">
            <a:blip r:embed="rId5">
              <a:alphaModFix/>
            </a:blip>
            <a:srcRect t="76775"/>
            <a:stretch/>
          </p:blipFill>
          <p:spPr>
            <a:xfrm>
              <a:off x="4926460" y="3287762"/>
              <a:ext cx="3646270" cy="201307"/>
            </a:xfrm>
            <a:prstGeom prst="rect">
              <a:avLst/>
            </a:prstGeom>
            <a:noFill/>
            <a:ln>
              <a:noFill/>
            </a:ln>
          </p:spPr>
        </p:pic>
        <p:grpSp>
          <p:nvGrpSpPr>
            <p:cNvPr id="100" name="Google Shape;100;p2"/>
            <p:cNvGrpSpPr/>
            <p:nvPr/>
          </p:nvGrpSpPr>
          <p:grpSpPr>
            <a:xfrm>
              <a:off x="4555084" y="2343654"/>
              <a:ext cx="4697324" cy="974451"/>
              <a:chOff x="4555084" y="2343654"/>
              <a:chExt cx="4697324" cy="974451"/>
            </a:xfrm>
          </p:grpSpPr>
          <p:pic>
            <p:nvPicPr>
              <p:cNvPr id="101" name="Google Shape;101;p2"/>
              <p:cNvPicPr preferRelativeResize="0"/>
              <p:nvPr/>
            </p:nvPicPr>
            <p:blipFill rotWithShape="1">
              <a:blip r:embed="rId5">
                <a:alphaModFix/>
              </a:blip>
              <a:srcRect t="76775"/>
              <a:stretch/>
            </p:blipFill>
            <p:spPr>
              <a:xfrm rot="-5400000">
                <a:off x="8600150" y="2665847"/>
                <a:ext cx="958122" cy="346394"/>
              </a:xfrm>
              <a:prstGeom prst="rect">
                <a:avLst/>
              </a:prstGeom>
              <a:noFill/>
              <a:ln>
                <a:noFill/>
              </a:ln>
            </p:spPr>
          </p:pic>
          <p:sp>
            <p:nvSpPr>
              <p:cNvPr id="102" name="Google Shape;102;p2"/>
              <p:cNvSpPr/>
              <p:nvPr/>
            </p:nvSpPr>
            <p:spPr>
              <a:xfrm>
                <a:off x="4555084" y="2343654"/>
                <a:ext cx="4389024" cy="958122"/>
              </a:xfrm>
              <a:prstGeom prst="roundRect">
                <a:avLst>
                  <a:gd name="adj" fmla="val 9218"/>
                </a:avLst>
              </a:prstGeom>
              <a:gradFill>
                <a:gsLst>
                  <a:gs pos="0">
                    <a:srgbClr val="FDFDFD"/>
                  </a:gs>
                  <a:gs pos="47000">
                    <a:srgbClr val="FDFDFD"/>
                  </a:gs>
                  <a:gs pos="52999">
                    <a:srgbClr val="E8E8E8"/>
                  </a:gs>
                  <a:gs pos="100000">
                    <a:srgbClr val="ECECEC"/>
                  </a:gs>
                </a:gsLst>
                <a:lin ang="5400000" scaled="0"/>
              </a:gradFill>
              <a:ln>
                <a:noFill/>
              </a:ln>
              <a:effectLst>
                <a:outerShdw blurRad="76200" dist="38100" dir="2700000" algn="tl" rotWithShape="0">
                  <a:srgbClr val="000000">
                    <a:alpha val="1372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grpSp>
      </p:grpSp>
      <p:grpSp>
        <p:nvGrpSpPr>
          <p:cNvPr id="103" name="Google Shape;103;p2"/>
          <p:cNvGrpSpPr/>
          <p:nvPr/>
        </p:nvGrpSpPr>
        <p:grpSpPr>
          <a:xfrm>
            <a:off x="3079994" y="4253600"/>
            <a:ext cx="6521206" cy="814565"/>
            <a:chOff x="4555084" y="3594980"/>
            <a:chExt cx="4697325" cy="1150703"/>
          </a:xfrm>
        </p:grpSpPr>
        <p:pic>
          <p:nvPicPr>
            <p:cNvPr id="104" name="Google Shape;104;p2"/>
            <p:cNvPicPr preferRelativeResize="0"/>
            <p:nvPr/>
          </p:nvPicPr>
          <p:blipFill rotWithShape="1">
            <a:blip r:embed="rId5">
              <a:alphaModFix/>
            </a:blip>
            <a:srcRect t="76775"/>
            <a:stretch/>
          </p:blipFill>
          <p:spPr>
            <a:xfrm>
              <a:off x="4926460" y="4544376"/>
              <a:ext cx="3646270" cy="201307"/>
            </a:xfrm>
            <a:prstGeom prst="rect">
              <a:avLst/>
            </a:prstGeom>
            <a:noFill/>
            <a:ln>
              <a:noFill/>
            </a:ln>
          </p:spPr>
        </p:pic>
        <p:grpSp>
          <p:nvGrpSpPr>
            <p:cNvPr id="105" name="Google Shape;105;p2"/>
            <p:cNvGrpSpPr/>
            <p:nvPr/>
          </p:nvGrpSpPr>
          <p:grpSpPr>
            <a:xfrm>
              <a:off x="4555084" y="3594980"/>
              <a:ext cx="4697325" cy="974450"/>
              <a:chOff x="4555084" y="3594980"/>
              <a:chExt cx="4697325" cy="974450"/>
            </a:xfrm>
          </p:grpSpPr>
          <p:pic>
            <p:nvPicPr>
              <p:cNvPr id="106" name="Google Shape;106;p2"/>
              <p:cNvPicPr preferRelativeResize="0"/>
              <p:nvPr/>
            </p:nvPicPr>
            <p:blipFill rotWithShape="1">
              <a:blip r:embed="rId5">
                <a:alphaModFix/>
              </a:blip>
              <a:srcRect t="76775"/>
              <a:stretch/>
            </p:blipFill>
            <p:spPr>
              <a:xfrm rot="-5400000">
                <a:off x="8600151" y="3917172"/>
                <a:ext cx="958122" cy="346394"/>
              </a:xfrm>
              <a:prstGeom prst="rect">
                <a:avLst/>
              </a:prstGeom>
              <a:noFill/>
              <a:ln>
                <a:noFill/>
              </a:ln>
            </p:spPr>
          </p:pic>
          <p:sp>
            <p:nvSpPr>
              <p:cNvPr id="107" name="Google Shape;107;p2"/>
              <p:cNvSpPr/>
              <p:nvPr/>
            </p:nvSpPr>
            <p:spPr>
              <a:xfrm>
                <a:off x="4555084" y="3594980"/>
                <a:ext cx="4389024" cy="958122"/>
              </a:xfrm>
              <a:prstGeom prst="roundRect">
                <a:avLst>
                  <a:gd name="adj" fmla="val 9218"/>
                </a:avLst>
              </a:prstGeom>
              <a:gradFill>
                <a:gsLst>
                  <a:gs pos="0">
                    <a:srgbClr val="FDFDFD"/>
                  </a:gs>
                  <a:gs pos="47000">
                    <a:srgbClr val="FDFDFD"/>
                  </a:gs>
                  <a:gs pos="52999">
                    <a:srgbClr val="E8E8E8"/>
                  </a:gs>
                  <a:gs pos="100000">
                    <a:srgbClr val="ECECEC"/>
                  </a:gs>
                </a:gsLst>
                <a:lin ang="5400000" scaled="0"/>
              </a:gradFill>
              <a:ln>
                <a:noFill/>
              </a:ln>
              <a:effectLst>
                <a:outerShdw blurRad="76200" dist="38100" dir="2700000" algn="tl" rotWithShape="0">
                  <a:srgbClr val="000000">
                    <a:alpha val="1372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grpSp>
      </p:grpSp>
      <p:grpSp>
        <p:nvGrpSpPr>
          <p:cNvPr id="108" name="Google Shape;108;p2"/>
          <p:cNvGrpSpPr/>
          <p:nvPr/>
        </p:nvGrpSpPr>
        <p:grpSpPr>
          <a:xfrm>
            <a:off x="3196098" y="5068166"/>
            <a:ext cx="6504673" cy="675771"/>
            <a:chOff x="4555085" y="4807551"/>
            <a:chExt cx="4697323" cy="974449"/>
          </a:xfrm>
        </p:grpSpPr>
        <p:pic>
          <p:nvPicPr>
            <p:cNvPr id="109" name="Google Shape;109;p2"/>
            <p:cNvPicPr preferRelativeResize="0"/>
            <p:nvPr/>
          </p:nvPicPr>
          <p:blipFill rotWithShape="1">
            <a:blip r:embed="rId5">
              <a:alphaModFix/>
            </a:blip>
            <a:srcRect t="76775"/>
            <a:stretch/>
          </p:blipFill>
          <p:spPr>
            <a:xfrm>
              <a:off x="4873327" y="5580404"/>
              <a:ext cx="3646270" cy="201307"/>
            </a:xfrm>
            <a:prstGeom prst="rect">
              <a:avLst/>
            </a:prstGeom>
            <a:noFill/>
            <a:ln>
              <a:noFill/>
            </a:ln>
          </p:spPr>
        </p:pic>
        <p:grpSp>
          <p:nvGrpSpPr>
            <p:cNvPr id="110" name="Google Shape;110;p2"/>
            <p:cNvGrpSpPr/>
            <p:nvPr/>
          </p:nvGrpSpPr>
          <p:grpSpPr>
            <a:xfrm>
              <a:off x="4555085" y="4807551"/>
              <a:ext cx="4697323" cy="974449"/>
              <a:chOff x="4555085" y="4807551"/>
              <a:chExt cx="4697323" cy="974449"/>
            </a:xfrm>
          </p:grpSpPr>
          <p:pic>
            <p:nvPicPr>
              <p:cNvPr id="111" name="Google Shape;111;p2"/>
              <p:cNvPicPr preferRelativeResize="0"/>
              <p:nvPr/>
            </p:nvPicPr>
            <p:blipFill rotWithShape="1">
              <a:blip r:embed="rId5">
                <a:alphaModFix/>
              </a:blip>
              <a:srcRect t="76775"/>
              <a:stretch/>
            </p:blipFill>
            <p:spPr>
              <a:xfrm rot="-5400000">
                <a:off x="8600150" y="5129743"/>
                <a:ext cx="958122" cy="346393"/>
              </a:xfrm>
              <a:prstGeom prst="rect">
                <a:avLst/>
              </a:prstGeom>
              <a:noFill/>
              <a:ln>
                <a:noFill/>
              </a:ln>
            </p:spPr>
          </p:pic>
          <p:sp>
            <p:nvSpPr>
              <p:cNvPr id="112" name="Google Shape;112;p2"/>
              <p:cNvSpPr/>
              <p:nvPr/>
            </p:nvSpPr>
            <p:spPr>
              <a:xfrm>
                <a:off x="4555085" y="4807551"/>
                <a:ext cx="4389024" cy="958122"/>
              </a:xfrm>
              <a:prstGeom prst="roundRect">
                <a:avLst>
                  <a:gd name="adj" fmla="val 9218"/>
                </a:avLst>
              </a:prstGeom>
              <a:gradFill>
                <a:gsLst>
                  <a:gs pos="0">
                    <a:srgbClr val="FDFDFD"/>
                  </a:gs>
                  <a:gs pos="47000">
                    <a:srgbClr val="FDFDFD"/>
                  </a:gs>
                  <a:gs pos="52999">
                    <a:srgbClr val="E8E8E8"/>
                  </a:gs>
                  <a:gs pos="100000">
                    <a:srgbClr val="ECECEC"/>
                  </a:gs>
                </a:gsLst>
                <a:lin ang="5400000" scaled="0"/>
              </a:gradFill>
              <a:ln>
                <a:noFill/>
              </a:ln>
              <a:effectLst>
                <a:outerShdw blurRad="76200" dist="38100" dir="2700000" algn="tl" rotWithShape="0">
                  <a:srgbClr val="000000">
                    <a:alpha val="1372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grpSp>
      </p:grpSp>
      <p:grpSp>
        <p:nvGrpSpPr>
          <p:cNvPr id="113" name="Google Shape;113;p2"/>
          <p:cNvGrpSpPr/>
          <p:nvPr/>
        </p:nvGrpSpPr>
        <p:grpSpPr>
          <a:xfrm>
            <a:off x="2613536" y="1440455"/>
            <a:ext cx="778013" cy="4308016"/>
            <a:chOff x="3971019" y="796001"/>
            <a:chExt cx="989404" cy="5338506"/>
          </a:xfrm>
        </p:grpSpPr>
        <p:sp>
          <p:nvSpPr>
            <p:cNvPr id="114" name="Google Shape;114;p2"/>
            <p:cNvSpPr/>
            <p:nvPr/>
          </p:nvSpPr>
          <p:spPr>
            <a:xfrm>
              <a:off x="4614031" y="796001"/>
              <a:ext cx="346392" cy="5287413"/>
            </a:xfrm>
            <a:prstGeom prst="rect">
              <a:avLst/>
            </a:prstGeom>
            <a:gradFill>
              <a:gsLst>
                <a:gs pos="0">
                  <a:srgbClr val="000000">
                    <a:alpha val="7843"/>
                  </a:srgbClr>
                </a:gs>
                <a:gs pos="100000">
                  <a:srgbClr val="F2F2F2">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sp>
          <p:nvSpPr>
            <p:cNvPr id="115" name="Google Shape;115;p2"/>
            <p:cNvSpPr/>
            <p:nvPr/>
          </p:nvSpPr>
          <p:spPr>
            <a:xfrm>
              <a:off x="4178614" y="796001"/>
              <a:ext cx="452661" cy="5287413"/>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pic>
          <p:nvPicPr>
            <p:cNvPr id="116" name="Google Shape;116;p2"/>
            <p:cNvPicPr preferRelativeResize="0"/>
            <p:nvPr/>
          </p:nvPicPr>
          <p:blipFill rotWithShape="1">
            <a:blip r:embed="rId5">
              <a:alphaModFix/>
            </a:blip>
            <a:srcRect t="76775"/>
            <a:stretch/>
          </p:blipFill>
          <p:spPr>
            <a:xfrm rot="5400000">
              <a:off x="1404452" y="3362569"/>
              <a:ext cx="5338505" cy="205371"/>
            </a:xfrm>
            <a:prstGeom prst="rect">
              <a:avLst/>
            </a:prstGeom>
            <a:noFill/>
            <a:ln>
              <a:noFill/>
            </a:ln>
          </p:spPr>
        </p:pic>
        <p:sp>
          <p:nvSpPr>
            <p:cNvPr id="117" name="Google Shape;117;p2"/>
            <p:cNvSpPr/>
            <p:nvPr/>
          </p:nvSpPr>
          <p:spPr>
            <a:xfrm rot="10800000">
              <a:off x="4614203" y="796001"/>
              <a:ext cx="345594" cy="920797"/>
            </a:xfrm>
            <a:custGeom>
              <a:avLst/>
              <a:gdLst/>
              <a:ahLst/>
              <a:cxnLst/>
              <a:rect l="l" t="t" r="r" b="b"/>
              <a:pathLst>
                <a:path w="10092" h="10000" extrusionOk="0">
                  <a:moveTo>
                    <a:pt x="0" y="8736"/>
                  </a:moveTo>
                  <a:lnTo>
                    <a:pt x="10092" y="0"/>
                  </a:lnTo>
                  <a:lnTo>
                    <a:pt x="10092" y="10000"/>
                  </a:lnTo>
                  <a:lnTo>
                    <a:pt x="92" y="10000"/>
                  </a:lnTo>
                  <a:cubicBezTo>
                    <a:pt x="30" y="8875"/>
                    <a:pt x="62" y="9861"/>
                    <a:pt x="0" y="8736"/>
                  </a:cubicBezTo>
                  <a:close/>
                </a:path>
              </a:pathLst>
            </a:custGeom>
            <a:gradFill>
              <a:gsLst>
                <a:gs pos="0">
                  <a:srgbClr val="000000">
                    <a:alpha val="20784"/>
                  </a:srgbClr>
                </a:gs>
                <a:gs pos="100000">
                  <a:srgbClr val="F2F2F2">
                    <a:alpha val="0"/>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sp>
          <p:nvSpPr>
            <p:cNvPr id="118" name="Google Shape;118;p2"/>
            <p:cNvSpPr/>
            <p:nvPr/>
          </p:nvSpPr>
          <p:spPr>
            <a:xfrm rot="5400000">
              <a:off x="4085362" y="2026910"/>
              <a:ext cx="1396262" cy="345868"/>
            </a:xfrm>
            <a:prstGeom prst="trapezoid">
              <a:avLst>
                <a:gd name="adj" fmla="val 173951"/>
              </a:avLst>
            </a:prstGeom>
            <a:gradFill>
              <a:gsLst>
                <a:gs pos="0">
                  <a:srgbClr val="F2F2F2">
                    <a:alpha val="0"/>
                  </a:srgbClr>
                </a:gs>
                <a:gs pos="100000">
                  <a:srgbClr val="000000">
                    <a:alpha val="20784"/>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sp>
          <p:nvSpPr>
            <p:cNvPr id="119" name="Google Shape;119;p2"/>
            <p:cNvSpPr/>
            <p:nvPr/>
          </p:nvSpPr>
          <p:spPr>
            <a:xfrm rot="5400000">
              <a:off x="4085362" y="3275907"/>
              <a:ext cx="1396262" cy="345868"/>
            </a:xfrm>
            <a:prstGeom prst="trapezoid">
              <a:avLst>
                <a:gd name="adj" fmla="val 173951"/>
              </a:avLst>
            </a:prstGeom>
            <a:gradFill>
              <a:gsLst>
                <a:gs pos="0">
                  <a:srgbClr val="F2F2F2">
                    <a:alpha val="0"/>
                  </a:srgbClr>
                </a:gs>
                <a:gs pos="100000">
                  <a:srgbClr val="000000">
                    <a:alpha val="20784"/>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sp>
          <p:nvSpPr>
            <p:cNvPr id="120" name="Google Shape;120;p2"/>
            <p:cNvSpPr/>
            <p:nvPr/>
          </p:nvSpPr>
          <p:spPr>
            <a:xfrm rot="5400000">
              <a:off x="4085362" y="4502881"/>
              <a:ext cx="1396262" cy="345868"/>
            </a:xfrm>
            <a:prstGeom prst="trapezoid">
              <a:avLst>
                <a:gd name="adj" fmla="val 173951"/>
              </a:avLst>
            </a:prstGeom>
            <a:gradFill>
              <a:gsLst>
                <a:gs pos="0">
                  <a:srgbClr val="F2F2F2">
                    <a:alpha val="0"/>
                  </a:srgbClr>
                </a:gs>
                <a:gs pos="100000">
                  <a:srgbClr val="000000">
                    <a:alpha val="20784"/>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sp>
          <p:nvSpPr>
            <p:cNvPr id="121" name="Google Shape;121;p2"/>
            <p:cNvSpPr/>
            <p:nvPr/>
          </p:nvSpPr>
          <p:spPr>
            <a:xfrm flipH="1">
              <a:off x="4614203" y="5187950"/>
              <a:ext cx="345594" cy="895464"/>
            </a:xfrm>
            <a:custGeom>
              <a:avLst/>
              <a:gdLst/>
              <a:ahLst/>
              <a:cxnLst/>
              <a:rect l="l" t="t" r="r" b="b"/>
              <a:pathLst>
                <a:path w="10092" h="10000" extrusionOk="0">
                  <a:moveTo>
                    <a:pt x="0" y="8736"/>
                  </a:moveTo>
                  <a:lnTo>
                    <a:pt x="10092" y="0"/>
                  </a:lnTo>
                  <a:lnTo>
                    <a:pt x="10092" y="10000"/>
                  </a:lnTo>
                  <a:lnTo>
                    <a:pt x="92" y="10000"/>
                  </a:lnTo>
                  <a:cubicBezTo>
                    <a:pt x="30" y="8875"/>
                    <a:pt x="62" y="9861"/>
                    <a:pt x="0" y="8736"/>
                  </a:cubicBezTo>
                  <a:close/>
                </a:path>
              </a:pathLst>
            </a:custGeom>
            <a:gradFill>
              <a:gsLst>
                <a:gs pos="0">
                  <a:srgbClr val="000000">
                    <a:alpha val="20784"/>
                  </a:srgbClr>
                </a:gs>
                <a:gs pos="100000">
                  <a:srgbClr val="F2F2F2">
                    <a:alpha val="0"/>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grpSp>
      <p:sp>
        <p:nvSpPr>
          <p:cNvPr id="122" name="Google Shape;122;p2"/>
          <p:cNvSpPr txBox="1"/>
          <p:nvPr/>
        </p:nvSpPr>
        <p:spPr>
          <a:xfrm>
            <a:off x="3144687" y="1557327"/>
            <a:ext cx="6314075"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i="0" u="none" strike="noStrike" cap="none">
                <a:solidFill>
                  <a:srgbClr val="FFC000"/>
                </a:solidFill>
                <a:latin typeface="Times New Roman"/>
                <a:ea typeface="Times New Roman"/>
                <a:cs typeface="Times New Roman"/>
                <a:sym typeface="Times New Roman"/>
              </a:rPr>
              <a:t>Cấu Trúc Và Quy Chuẩn Project Java</a:t>
            </a:r>
            <a:endParaRPr sz="2800" b="1">
              <a:solidFill>
                <a:srgbClr val="FFC000"/>
              </a:solidFill>
              <a:latin typeface="Times New Roman"/>
              <a:ea typeface="Times New Roman"/>
              <a:cs typeface="Times New Roman"/>
              <a:sym typeface="Times New Roman"/>
            </a:endParaRPr>
          </a:p>
        </p:txBody>
      </p:sp>
      <p:sp>
        <p:nvSpPr>
          <p:cNvPr id="123" name="Google Shape;123;p2"/>
          <p:cNvSpPr/>
          <p:nvPr/>
        </p:nvSpPr>
        <p:spPr>
          <a:xfrm>
            <a:off x="3139717" y="3119540"/>
            <a:ext cx="6232424"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01ACBE"/>
                </a:solidFill>
                <a:latin typeface="Times New Roman"/>
                <a:ea typeface="Times New Roman"/>
                <a:cs typeface="Times New Roman"/>
                <a:sym typeface="Times New Roman"/>
              </a:rPr>
              <a:t>Tổng Quan Về Biến Và Các Kiểu Dữ        Liệu Cơ Bản Trong Java</a:t>
            </a:r>
            <a:endParaRPr sz="2800" b="1">
              <a:solidFill>
                <a:srgbClr val="01ACBE"/>
              </a:solidFill>
              <a:latin typeface="Times New Roman"/>
              <a:ea typeface="Times New Roman"/>
              <a:cs typeface="Times New Roman"/>
              <a:sym typeface="Times New Roman"/>
            </a:endParaRPr>
          </a:p>
        </p:txBody>
      </p:sp>
      <p:sp>
        <p:nvSpPr>
          <p:cNvPr id="124" name="Google Shape;124;p2"/>
          <p:cNvSpPr/>
          <p:nvPr/>
        </p:nvSpPr>
        <p:spPr>
          <a:xfrm>
            <a:off x="3199691" y="4329092"/>
            <a:ext cx="5686815"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E87071"/>
                </a:solidFill>
                <a:latin typeface="Times New Roman"/>
                <a:ea typeface="Times New Roman"/>
                <a:cs typeface="Times New Roman"/>
                <a:sym typeface="Times New Roman"/>
              </a:rPr>
              <a:t>Các Toán Tử Cơ Bản</a:t>
            </a:r>
            <a:endParaRPr sz="2800" b="1">
              <a:solidFill>
                <a:srgbClr val="E87071"/>
              </a:solidFill>
              <a:latin typeface="Times New Roman"/>
              <a:ea typeface="Times New Roman"/>
              <a:cs typeface="Times New Roman"/>
              <a:sym typeface="Times New Roman"/>
            </a:endParaRPr>
          </a:p>
        </p:txBody>
      </p:sp>
      <p:sp>
        <p:nvSpPr>
          <p:cNvPr id="125" name="Google Shape;125;p2"/>
          <p:cNvSpPr/>
          <p:nvPr/>
        </p:nvSpPr>
        <p:spPr>
          <a:xfrm>
            <a:off x="3140512" y="5144546"/>
            <a:ext cx="6028879"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663A77"/>
                </a:solidFill>
                <a:latin typeface="Times New Roman"/>
                <a:ea typeface="Times New Roman"/>
                <a:cs typeface="Times New Roman"/>
                <a:sym typeface="Times New Roman"/>
              </a:rPr>
              <a:t>Cấu trúc rẽ nhánh</a:t>
            </a:r>
            <a:endParaRPr sz="2800" b="1">
              <a:solidFill>
                <a:srgbClr val="663A77"/>
              </a:solidFill>
              <a:latin typeface="Times New Roman"/>
              <a:ea typeface="Times New Roman"/>
              <a:cs typeface="Times New Roman"/>
              <a:sym typeface="Times New Roman"/>
            </a:endParaRPr>
          </a:p>
        </p:txBody>
      </p:sp>
      <p:grpSp>
        <p:nvGrpSpPr>
          <p:cNvPr id="126" name="Google Shape;126;p2"/>
          <p:cNvGrpSpPr/>
          <p:nvPr/>
        </p:nvGrpSpPr>
        <p:grpSpPr>
          <a:xfrm>
            <a:off x="1968486" y="5068166"/>
            <a:ext cx="760682" cy="723034"/>
            <a:chOff x="2957626" y="3769915"/>
            <a:chExt cx="1113652" cy="964046"/>
          </a:xfrm>
        </p:grpSpPr>
        <p:grpSp>
          <p:nvGrpSpPr>
            <p:cNvPr id="127" name="Google Shape;127;p2"/>
            <p:cNvGrpSpPr/>
            <p:nvPr/>
          </p:nvGrpSpPr>
          <p:grpSpPr>
            <a:xfrm>
              <a:off x="2957626" y="3769915"/>
              <a:ext cx="1113652" cy="964046"/>
              <a:chOff x="2587963" y="111843"/>
              <a:chExt cx="1113652" cy="964046"/>
            </a:xfrm>
          </p:grpSpPr>
          <p:sp>
            <p:nvSpPr>
              <p:cNvPr id="128" name="Google Shape;128;p2"/>
              <p:cNvSpPr/>
              <p:nvPr/>
            </p:nvSpPr>
            <p:spPr>
              <a:xfrm>
                <a:off x="2587963" y="117766"/>
                <a:ext cx="1076325" cy="958123"/>
              </a:xfrm>
              <a:prstGeom prst="roundRect">
                <a:avLst>
                  <a:gd name="adj" fmla="val 13889"/>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lt1"/>
                  </a:solidFill>
                  <a:latin typeface="Arial"/>
                  <a:ea typeface="Arial"/>
                  <a:cs typeface="Arial"/>
                  <a:sym typeface="Arial"/>
                </a:endParaRPr>
              </a:p>
            </p:txBody>
          </p:sp>
          <p:sp>
            <p:nvSpPr>
              <p:cNvPr id="129" name="Google Shape;129;p2"/>
              <p:cNvSpPr/>
              <p:nvPr/>
            </p:nvSpPr>
            <p:spPr>
              <a:xfrm>
                <a:off x="2638400" y="111843"/>
                <a:ext cx="1063215" cy="901028"/>
              </a:xfrm>
              <a:prstGeom prst="roundRect">
                <a:avLst>
                  <a:gd name="adj" fmla="val 13889"/>
                </a:avLst>
              </a:prstGeom>
              <a:solidFill>
                <a:srgbClr val="663A7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lt1"/>
                  </a:solidFill>
                  <a:latin typeface="Arial"/>
                  <a:ea typeface="Arial"/>
                  <a:cs typeface="Arial"/>
                  <a:sym typeface="Arial"/>
                </a:endParaRPr>
              </a:p>
            </p:txBody>
          </p:sp>
        </p:grpSp>
        <p:sp>
          <p:nvSpPr>
            <p:cNvPr id="130" name="Google Shape;130;p2"/>
            <p:cNvSpPr txBox="1"/>
            <p:nvPr/>
          </p:nvSpPr>
          <p:spPr>
            <a:xfrm>
              <a:off x="3008886" y="3882010"/>
              <a:ext cx="1030513" cy="69762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a:solidFill>
                    <a:schemeClr val="lt1"/>
                  </a:solidFill>
                  <a:latin typeface="Impact"/>
                  <a:ea typeface="Impact"/>
                  <a:cs typeface="Impact"/>
                  <a:sym typeface="Impact"/>
                </a:rPr>
                <a:t>05</a:t>
              </a:r>
              <a:endParaRPr/>
            </a:p>
          </p:txBody>
        </p:sp>
      </p:grpSp>
      <p:sp>
        <p:nvSpPr>
          <p:cNvPr id="131" name="Google Shape;131;p2"/>
          <p:cNvSpPr/>
          <p:nvPr/>
        </p:nvSpPr>
        <p:spPr>
          <a:xfrm>
            <a:off x="1980759" y="2286811"/>
            <a:ext cx="736574" cy="703059"/>
          </a:xfrm>
          <a:prstGeom prst="roundRect">
            <a:avLst>
              <a:gd name="adj" fmla="val 13889"/>
            </a:avLst>
          </a:prstGeom>
          <a:solidFill>
            <a:srgbClr val="0070C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0" u="none">
                <a:solidFill>
                  <a:schemeClr val="lt1"/>
                </a:solidFill>
                <a:latin typeface="Impact"/>
                <a:ea typeface="Impact"/>
                <a:cs typeface="Impact"/>
                <a:sym typeface="Impact"/>
              </a:rPr>
              <a:t>02</a:t>
            </a:r>
            <a:endParaRPr sz="2800" b="0" u="none">
              <a:solidFill>
                <a:schemeClr val="lt1"/>
              </a:solidFill>
              <a:latin typeface="Impact"/>
              <a:ea typeface="Impact"/>
              <a:cs typeface="Impact"/>
              <a:sym typeface="Impact"/>
            </a:endParaRPr>
          </a:p>
        </p:txBody>
      </p:sp>
      <p:grpSp>
        <p:nvGrpSpPr>
          <p:cNvPr id="132" name="Google Shape;132;p2"/>
          <p:cNvGrpSpPr/>
          <p:nvPr/>
        </p:nvGrpSpPr>
        <p:grpSpPr>
          <a:xfrm>
            <a:off x="3156058" y="2291078"/>
            <a:ext cx="6007156" cy="718522"/>
            <a:chOff x="4555084" y="4807549"/>
            <a:chExt cx="4361682" cy="974162"/>
          </a:xfrm>
        </p:grpSpPr>
        <p:pic>
          <p:nvPicPr>
            <p:cNvPr id="133" name="Google Shape;133;p2"/>
            <p:cNvPicPr preferRelativeResize="0"/>
            <p:nvPr/>
          </p:nvPicPr>
          <p:blipFill rotWithShape="1">
            <a:blip r:embed="rId5">
              <a:alphaModFix/>
            </a:blip>
            <a:srcRect t="76775"/>
            <a:stretch/>
          </p:blipFill>
          <p:spPr>
            <a:xfrm>
              <a:off x="4873327" y="5580404"/>
              <a:ext cx="3646270" cy="201307"/>
            </a:xfrm>
            <a:prstGeom prst="rect">
              <a:avLst/>
            </a:prstGeom>
            <a:noFill/>
            <a:ln>
              <a:noFill/>
            </a:ln>
          </p:spPr>
        </p:pic>
        <p:sp>
          <p:nvSpPr>
            <p:cNvPr id="134" name="Google Shape;134;p2"/>
            <p:cNvSpPr/>
            <p:nvPr/>
          </p:nvSpPr>
          <p:spPr>
            <a:xfrm>
              <a:off x="4555084" y="4807549"/>
              <a:ext cx="4361682" cy="958122"/>
            </a:xfrm>
            <a:prstGeom prst="roundRect">
              <a:avLst>
                <a:gd name="adj" fmla="val 9218"/>
              </a:avLst>
            </a:prstGeom>
            <a:gradFill>
              <a:gsLst>
                <a:gs pos="0">
                  <a:srgbClr val="FDFDFD"/>
                </a:gs>
                <a:gs pos="47000">
                  <a:srgbClr val="FDFDFD"/>
                </a:gs>
                <a:gs pos="52999">
                  <a:srgbClr val="E8E8E8"/>
                </a:gs>
                <a:gs pos="100000">
                  <a:srgbClr val="ECECEC"/>
                </a:gs>
              </a:gsLst>
              <a:lin ang="5400000" scaled="0"/>
            </a:gradFill>
            <a:ln>
              <a:noFill/>
            </a:ln>
            <a:effectLst>
              <a:outerShdw blurRad="76200" dist="38100" dir="2700000" algn="tl" rotWithShape="0">
                <a:srgbClr val="000000">
                  <a:alpha val="13725"/>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b="1" u="none">
                  <a:solidFill>
                    <a:srgbClr val="F52D04"/>
                  </a:solidFill>
                  <a:latin typeface="Times New Roman"/>
                  <a:ea typeface="Times New Roman"/>
                  <a:cs typeface="Times New Roman"/>
                  <a:sym typeface="Times New Roman"/>
                </a:rPr>
                <a:t>Access Modifier (Phạm Vi Truy Cập)</a:t>
              </a:r>
              <a:endParaRPr sz="2800" b="1" u="none">
                <a:solidFill>
                  <a:srgbClr val="116B8A"/>
                </a:solidFill>
                <a:latin typeface="Times New Roman"/>
                <a:ea typeface="Times New Roman"/>
                <a:cs typeface="Times New Roman"/>
                <a:sym typeface="Times New Roman"/>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additive="base">
                                        <p:cTn id="7" dur="100"/>
                                        <p:tgtEl>
                                          <p:spTgt spid="74"/>
                                        </p:tgtEl>
                                        <p:attrNameLst>
                                          <p:attrName>ppt_w</p:attrName>
                                        </p:attrNameLst>
                                      </p:cBhvr>
                                      <p:tavLst>
                                        <p:tav tm="0">
                                          <p:val>
                                            <p:strVal val="0"/>
                                          </p:val>
                                        </p:tav>
                                        <p:tav tm="100000">
                                          <p:val>
                                            <p:strVal val="#ppt_w"/>
                                          </p:val>
                                        </p:tav>
                                      </p:tavLst>
                                    </p:anim>
                                    <p:anim calcmode="lin" valueType="num">
                                      <p:cBhvr additive="base">
                                        <p:cTn id="8" dur="100"/>
                                        <p:tgtEl>
                                          <p:spTgt spid="74"/>
                                        </p:tgtEl>
                                        <p:attrNameLst>
                                          <p:attrName>ppt_h</p:attrName>
                                        </p:attrNameLst>
                                      </p:cBhvr>
                                      <p:tavLst>
                                        <p:tav tm="0">
                                          <p:val>
                                            <p:strVal val="0"/>
                                          </p:val>
                                        </p:tav>
                                        <p:tav tm="100000">
                                          <p:val>
                                            <p:strVal val="#ppt_h"/>
                                          </p:val>
                                        </p:tav>
                                      </p:tavLst>
                                    </p:anim>
                                  </p:childTnLst>
                                </p:cTn>
                              </p:par>
                            </p:childTnLst>
                          </p:cTn>
                        </p:par>
                        <p:par>
                          <p:cTn id="9" fill="hold">
                            <p:stCondLst>
                              <p:cond delay="100"/>
                            </p:stCondLst>
                            <p:childTnLst>
                              <p:par>
                                <p:cTn id="10" presetID="10" presetClass="entr" presetSubtype="0" fill="hold" nodeType="afterEffect">
                                  <p:stCondLst>
                                    <p:cond delay="0"/>
                                  </p:stCondLst>
                                  <p:childTnLst>
                                    <p:set>
                                      <p:cBhvr>
                                        <p:cTn id="11" dur="1" fill="hold">
                                          <p:stCondLst>
                                            <p:cond delay="0"/>
                                          </p:stCondLst>
                                        </p:cTn>
                                        <p:tgtEl>
                                          <p:spTgt spid="113"/>
                                        </p:tgtEl>
                                        <p:attrNameLst>
                                          <p:attrName>style.visibility</p:attrName>
                                        </p:attrNameLst>
                                      </p:cBhvr>
                                      <p:to>
                                        <p:strVal val="visible"/>
                                      </p:to>
                                    </p:set>
                                    <p:animEffect transition="in" filter="fade">
                                      <p:cBhvr>
                                        <p:cTn id="12" dur="500"/>
                                        <p:tgtEl>
                                          <p:spTgt spid="113"/>
                                        </p:tgtEl>
                                      </p:cBhvr>
                                    </p:animEffect>
                                  </p:childTnLst>
                                </p:cTn>
                              </p:par>
                            </p:childTnLst>
                          </p:cTn>
                        </p:par>
                        <p:par>
                          <p:cTn id="13" fill="hold">
                            <p:stCondLst>
                              <p:cond delay="600"/>
                            </p:stCondLst>
                            <p:childTnLst>
                              <p:par>
                                <p:cTn id="14" presetID="10" presetClass="entr" presetSubtype="0" fill="hold" nodeType="afterEffect">
                                  <p:stCondLst>
                                    <p:cond delay="0"/>
                                  </p:stCondLst>
                                  <p:childTnLst>
                                    <p:set>
                                      <p:cBhvr>
                                        <p:cTn id="15" dur="1" fill="hold">
                                          <p:stCondLst>
                                            <p:cond delay="0"/>
                                          </p:stCondLst>
                                        </p:cTn>
                                        <p:tgtEl>
                                          <p:spTgt spid="78"/>
                                        </p:tgtEl>
                                        <p:attrNameLst>
                                          <p:attrName>style.visibility</p:attrName>
                                        </p:attrNameLst>
                                      </p:cBhvr>
                                      <p:to>
                                        <p:strVal val="visible"/>
                                      </p:to>
                                    </p:set>
                                    <p:animEffect transition="in" filter="fade">
                                      <p:cBhvr>
                                        <p:cTn id="16" dur="500"/>
                                        <p:tgtEl>
                                          <p:spTgt spid="78"/>
                                        </p:tgtEl>
                                      </p:cBhvr>
                                    </p:animEffect>
                                  </p:childTnLst>
                                </p:cTn>
                              </p:par>
                              <p:par>
                                <p:cTn id="17" presetID="10" presetClass="entr" presetSubtype="0" fill="hold" nodeType="withEffect">
                                  <p:stCondLst>
                                    <p:cond delay="0"/>
                                  </p:stCondLst>
                                  <p:childTnLst>
                                    <p:set>
                                      <p:cBhvr>
                                        <p:cTn id="18" dur="1" fill="hold">
                                          <p:stCondLst>
                                            <p:cond delay="0"/>
                                          </p:stCondLst>
                                        </p:cTn>
                                        <p:tgtEl>
                                          <p:spTgt spid="93"/>
                                        </p:tgtEl>
                                        <p:attrNameLst>
                                          <p:attrName>style.visibility</p:attrName>
                                        </p:attrNameLst>
                                      </p:cBhvr>
                                      <p:to>
                                        <p:strVal val="visible"/>
                                      </p:to>
                                    </p:set>
                                    <p:animEffect transition="in" filter="fade">
                                      <p:cBhvr>
                                        <p:cTn id="19" dur="500"/>
                                        <p:tgtEl>
                                          <p:spTgt spid="93"/>
                                        </p:tgtEl>
                                      </p:cBhvr>
                                    </p:animEffect>
                                  </p:childTnLst>
                                </p:cTn>
                              </p:par>
                            </p:childTnLst>
                          </p:cTn>
                        </p:par>
                        <p:par>
                          <p:cTn id="20" fill="hold">
                            <p:stCondLst>
                              <p:cond delay="1100"/>
                            </p:stCondLst>
                            <p:childTnLst>
                              <p:par>
                                <p:cTn id="21" presetID="10" presetClass="entr" presetSubtype="0" fill="hold" nodeType="afterEffect">
                                  <p:stCondLst>
                                    <p:cond delay="0"/>
                                  </p:stCondLst>
                                  <p:childTnLst>
                                    <p:set>
                                      <p:cBhvr>
                                        <p:cTn id="22" dur="1" fill="hold">
                                          <p:stCondLst>
                                            <p:cond delay="0"/>
                                          </p:stCondLst>
                                        </p:cTn>
                                        <p:tgtEl>
                                          <p:spTgt spid="83"/>
                                        </p:tgtEl>
                                        <p:attrNameLst>
                                          <p:attrName>style.visibility</p:attrName>
                                        </p:attrNameLst>
                                      </p:cBhvr>
                                      <p:to>
                                        <p:strVal val="visible"/>
                                      </p:to>
                                    </p:set>
                                    <p:animEffect transition="in" filter="fade">
                                      <p:cBhvr>
                                        <p:cTn id="23" dur="500"/>
                                        <p:tgtEl>
                                          <p:spTgt spid="83"/>
                                        </p:tgtEl>
                                      </p:cBhvr>
                                    </p:animEffect>
                                  </p:childTnLst>
                                </p:cTn>
                              </p:par>
                              <p:par>
                                <p:cTn id="24" presetID="10" presetClass="entr" presetSubtype="0" fill="hold" nodeType="withEffect">
                                  <p:stCondLst>
                                    <p:cond delay="0"/>
                                  </p:stCondLst>
                                  <p:childTnLst>
                                    <p:set>
                                      <p:cBhvr>
                                        <p:cTn id="25" dur="1" fill="hold">
                                          <p:stCondLst>
                                            <p:cond delay="0"/>
                                          </p:stCondLst>
                                        </p:cTn>
                                        <p:tgtEl>
                                          <p:spTgt spid="98"/>
                                        </p:tgtEl>
                                        <p:attrNameLst>
                                          <p:attrName>style.visibility</p:attrName>
                                        </p:attrNameLst>
                                      </p:cBhvr>
                                      <p:to>
                                        <p:strVal val="visible"/>
                                      </p:to>
                                    </p:set>
                                    <p:animEffect transition="in" filter="fade">
                                      <p:cBhvr>
                                        <p:cTn id="26" dur="500"/>
                                        <p:tgtEl>
                                          <p:spTgt spid="98"/>
                                        </p:tgtEl>
                                      </p:cBhvr>
                                    </p:animEffect>
                                  </p:childTnLst>
                                </p:cTn>
                              </p:par>
                            </p:childTnLst>
                          </p:cTn>
                        </p:par>
                        <p:par>
                          <p:cTn id="27" fill="hold">
                            <p:stCondLst>
                              <p:cond delay="1600"/>
                            </p:stCondLst>
                            <p:childTnLst>
                              <p:par>
                                <p:cTn id="28" presetID="10" presetClass="entr" presetSubtype="0" fill="hold" nodeType="afterEffect">
                                  <p:stCondLst>
                                    <p:cond delay="0"/>
                                  </p:stCondLst>
                                  <p:childTnLst>
                                    <p:set>
                                      <p:cBhvr>
                                        <p:cTn id="29" dur="1" fill="hold">
                                          <p:stCondLst>
                                            <p:cond delay="0"/>
                                          </p:stCondLst>
                                        </p:cTn>
                                        <p:tgtEl>
                                          <p:spTgt spid="88"/>
                                        </p:tgtEl>
                                        <p:attrNameLst>
                                          <p:attrName>style.visibility</p:attrName>
                                        </p:attrNameLst>
                                      </p:cBhvr>
                                      <p:to>
                                        <p:strVal val="visible"/>
                                      </p:to>
                                    </p:set>
                                    <p:animEffect transition="in" filter="fade">
                                      <p:cBhvr>
                                        <p:cTn id="30" dur="500"/>
                                        <p:tgtEl>
                                          <p:spTgt spid="88"/>
                                        </p:tgtEl>
                                      </p:cBhvr>
                                    </p:animEffect>
                                  </p:childTnLst>
                                </p:cTn>
                              </p:par>
                              <p:par>
                                <p:cTn id="31" presetID="10" presetClass="entr" presetSubtype="0" fill="hold" nodeType="withEffect">
                                  <p:stCondLst>
                                    <p:cond delay="0"/>
                                  </p:stCondLst>
                                  <p:childTnLst>
                                    <p:set>
                                      <p:cBhvr>
                                        <p:cTn id="32" dur="1" fill="hold">
                                          <p:stCondLst>
                                            <p:cond delay="0"/>
                                          </p:stCondLst>
                                        </p:cTn>
                                        <p:tgtEl>
                                          <p:spTgt spid="103"/>
                                        </p:tgtEl>
                                        <p:attrNameLst>
                                          <p:attrName>style.visibility</p:attrName>
                                        </p:attrNameLst>
                                      </p:cBhvr>
                                      <p:to>
                                        <p:strVal val="visible"/>
                                      </p:to>
                                    </p:set>
                                    <p:animEffect transition="in" filter="fade">
                                      <p:cBhvr>
                                        <p:cTn id="33" dur="500"/>
                                        <p:tgtEl>
                                          <p:spTgt spid="103"/>
                                        </p:tgtEl>
                                      </p:cBhvr>
                                    </p:animEffect>
                                  </p:childTnLst>
                                </p:cTn>
                              </p:par>
                              <p:par>
                                <p:cTn id="34" presetID="10" presetClass="entr" presetSubtype="0" fill="hold" nodeType="withEffect">
                                  <p:stCondLst>
                                    <p:cond delay="0"/>
                                  </p:stCondLst>
                                  <p:childTnLst>
                                    <p:set>
                                      <p:cBhvr>
                                        <p:cTn id="35" dur="1" fill="hold">
                                          <p:stCondLst>
                                            <p:cond delay="0"/>
                                          </p:stCondLst>
                                        </p:cTn>
                                        <p:tgtEl>
                                          <p:spTgt spid="108"/>
                                        </p:tgtEl>
                                        <p:attrNameLst>
                                          <p:attrName>style.visibility</p:attrName>
                                        </p:attrNameLst>
                                      </p:cBhvr>
                                      <p:to>
                                        <p:strVal val="visible"/>
                                      </p:to>
                                    </p:set>
                                    <p:animEffect transition="in" filter="fade">
                                      <p:cBhvr>
                                        <p:cTn id="36" dur="500"/>
                                        <p:tgtEl>
                                          <p:spTgt spid="108"/>
                                        </p:tgtEl>
                                      </p:cBhvr>
                                    </p:animEffect>
                                  </p:childTnLst>
                                </p:cTn>
                              </p:par>
                            </p:childTnLst>
                          </p:cTn>
                        </p:par>
                        <p:par>
                          <p:cTn id="37" fill="hold">
                            <p:stCondLst>
                              <p:cond delay="2100"/>
                            </p:stCondLst>
                            <p:childTnLst>
                              <p:par>
                                <p:cTn id="38" presetID="10" presetClass="entr" presetSubtype="0" fill="hold" nodeType="afterEffect">
                                  <p:stCondLst>
                                    <p:cond delay="0"/>
                                  </p:stCondLst>
                                  <p:childTnLst>
                                    <p:set>
                                      <p:cBhvr>
                                        <p:cTn id="39" dur="1" fill="hold">
                                          <p:stCondLst>
                                            <p:cond delay="0"/>
                                          </p:stCondLst>
                                        </p:cTn>
                                        <p:tgtEl>
                                          <p:spTgt spid="126"/>
                                        </p:tgtEl>
                                        <p:attrNameLst>
                                          <p:attrName>style.visibility</p:attrName>
                                        </p:attrNameLst>
                                      </p:cBhvr>
                                      <p:to>
                                        <p:strVal val="visible"/>
                                      </p:to>
                                    </p:set>
                                    <p:animEffect transition="in" filter="fade">
                                      <p:cBhvr>
                                        <p:cTn id="40"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pic>
        <p:nvPicPr>
          <p:cNvPr id="459" name="Google Shape;459;p20"/>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460" name="Google Shape;460;p20"/>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461" name="Google Shape;461;p20"/>
          <p:cNvGrpSpPr/>
          <p:nvPr/>
        </p:nvGrpSpPr>
        <p:grpSpPr>
          <a:xfrm>
            <a:off x="1397528" y="1156477"/>
            <a:ext cx="8889472" cy="701040"/>
            <a:chOff x="3129129" y="1121776"/>
            <a:chExt cx="5933741" cy="1171624"/>
          </a:xfrm>
        </p:grpSpPr>
        <p:sp>
          <p:nvSpPr>
            <p:cNvPr id="462" name="Google Shape;462;p20"/>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463" name="Google Shape;463;p20"/>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cap="flat" cmpd="sng">
              <a:solidFill>
                <a:srgbClr val="F1A9A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sp>
        <p:nvSpPr>
          <p:cNvPr id="464" name="Google Shape;464;p20"/>
          <p:cNvSpPr txBox="1"/>
          <p:nvPr/>
        </p:nvSpPr>
        <p:spPr>
          <a:xfrm>
            <a:off x="2770093" y="1268771"/>
            <a:ext cx="552277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lt1"/>
                </a:solidFill>
                <a:latin typeface="Times New Roman"/>
                <a:ea typeface="Times New Roman"/>
                <a:cs typeface="Times New Roman"/>
                <a:sym typeface="Times New Roman"/>
              </a:rPr>
              <a:t>Các Toán Tử Cơ Bản – Toán tử logic</a:t>
            </a:r>
            <a:endParaRPr sz="2400" b="1">
              <a:solidFill>
                <a:schemeClr val="lt1"/>
              </a:solidFill>
              <a:latin typeface="Times New Roman"/>
              <a:ea typeface="Times New Roman"/>
              <a:cs typeface="Times New Roman"/>
              <a:sym typeface="Times New Roman"/>
            </a:endParaRPr>
          </a:p>
        </p:txBody>
      </p:sp>
      <p:grpSp>
        <p:nvGrpSpPr>
          <p:cNvPr id="465" name="Google Shape;465;p20"/>
          <p:cNvGrpSpPr/>
          <p:nvPr/>
        </p:nvGrpSpPr>
        <p:grpSpPr>
          <a:xfrm>
            <a:off x="1804123" y="1126383"/>
            <a:ext cx="860201" cy="789889"/>
            <a:chOff x="2912215" y="455848"/>
            <a:chExt cx="1066422" cy="1974366"/>
          </a:xfrm>
        </p:grpSpPr>
        <p:grpSp>
          <p:nvGrpSpPr>
            <p:cNvPr id="466" name="Google Shape;466;p20"/>
            <p:cNvGrpSpPr/>
            <p:nvPr/>
          </p:nvGrpSpPr>
          <p:grpSpPr>
            <a:xfrm>
              <a:off x="2912215" y="455848"/>
              <a:ext cx="1066422" cy="1974366"/>
              <a:chOff x="2996200" y="693603"/>
              <a:chExt cx="1014663" cy="1878543"/>
            </a:xfrm>
          </p:grpSpPr>
          <p:sp>
            <p:nvSpPr>
              <p:cNvPr id="467" name="Google Shape;467;p20"/>
              <p:cNvSpPr/>
              <p:nvPr/>
            </p:nvSpPr>
            <p:spPr>
              <a:xfrm>
                <a:off x="3120961" y="975274"/>
                <a:ext cx="765141" cy="1292595"/>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68" name="Google Shape;468;p20"/>
              <p:cNvSpPr/>
              <p:nvPr/>
            </p:nvSpPr>
            <p:spPr>
              <a:xfrm>
                <a:off x="2996200" y="693603"/>
                <a:ext cx="1014663" cy="1878543"/>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69" name="Google Shape;469;p20"/>
            <p:cNvSpPr txBox="1"/>
            <p:nvPr/>
          </p:nvSpPr>
          <p:spPr>
            <a:xfrm>
              <a:off x="3058305" y="850449"/>
              <a:ext cx="774239" cy="11539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E87071"/>
                  </a:solidFill>
                  <a:latin typeface="Impact"/>
                  <a:ea typeface="Impact"/>
                  <a:cs typeface="Impact"/>
                  <a:sym typeface="Impact"/>
                </a:rPr>
                <a:t>04</a:t>
              </a:r>
              <a:endParaRPr sz="2400">
                <a:solidFill>
                  <a:srgbClr val="E87071"/>
                </a:solidFill>
                <a:latin typeface="Impact"/>
                <a:ea typeface="Impact"/>
                <a:cs typeface="Impact"/>
                <a:sym typeface="Impact"/>
              </a:endParaRPr>
            </a:p>
          </p:txBody>
        </p:sp>
      </p:grpSp>
      <p:graphicFrame>
        <p:nvGraphicFramePr>
          <p:cNvPr id="470" name="Google Shape;470;p20"/>
          <p:cNvGraphicFramePr/>
          <p:nvPr/>
        </p:nvGraphicFramePr>
        <p:xfrm>
          <a:off x="1921964" y="2362200"/>
          <a:ext cx="3000000" cy="3000000"/>
        </p:xfrm>
        <a:graphic>
          <a:graphicData uri="http://schemas.openxmlformats.org/drawingml/2006/table">
            <a:tbl>
              <a:tblPr>
                <a:noFill/>
                <a:tableStyleId>{8D17A0DA-558C-483F-AF1D-089624738974}</a:tableStyleId>
              </a:tblPr>
              <a:tblGrid>
                <a:gridCol w="919900">
                  <a:extLst>
                    <a:ext uri="{9D8B030D-6E8A-4147-A177-3AD203B41FA5}">
                      <a16:colId xmlns:a16="http://schemas.microsoft.com/office/drawing/2014/main" val="20000"/>
                    </a:ext>
                  </a:extLst>
                </a:gridCol>
                <a:gridCol w="5102850">
                  <a:extLst>
                    <a:ext uri="{9D8B030D-6E8A-4147-A177-3AD203B41FA5}">
                      <a16:colId xmlns:a16="http://schemas.microsoft.com/office/drawing/2014/main" val="20001"/>
                    </a:ext>
                  </a:extLst>
                </a:gridCol>
                <a:gridCol w="1961300">
                  <a:extLst>
                    <a:ext uri="{9D8B030D-6E8A-4147-A177-3AD203B41FA5}">
                      <a16:colId xmlns:a16="http://schemas.microsoft.com/office/drawing/2014/main" val="20002"/>
                    </a:ext>
                  </a:extLst>
                </a:gridCol>
              </a:tblGrid>
              <a:tr h="531875">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TOÁN TỬ</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MIÊU TẢ</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VÍ DỤ: B = TRUE, A = FALSE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5318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&amp;&amp;</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Toán tử </a:t>
                      </a:r>
                      <a:r>
                        <a:rPr lang="en-US" sz="1300" b="1" i="0" u="none" strike="noStrike" cap="none">
                          <a:solidFill>
                            <a:srgbClr val="555555"/>
                          </a:solidFill>
                          <a:latin typeface="Times New Roman"/>
                          <a:ea typeface="Times New Roman"/>
                          <a:cs typeface="Times New Roman"/>
                          <a:sym typeface="Times New Roman"/>
                        </a:rPr>
                        <a:t>Và</a:t>
                      </a:r>
                      <a:r>
                        <a:rPr lang="en-US" sz="1300" b="0" i="0" u="none" strike="noStrike" cap="none">
                          <a:solidFill>
                            <a:srgbClr val="555555"/>
                          </a:solidFill>
                          <a:latin typeface="Times New Roman"/>
                          <a:ea typeface="Times New Roman"/>
                          <a:cs typeface="Times New Roman"/>
                          <a:sym typeface="Times New Roman"/>
                        </a:rPr>
                        <a:t> logic. Nếu </a:t>
                      </a:r>
                      <a:r>
                        <a:rPr lang="en-US" sz="1300" b="1" i="0" u="none" strike="noStrike" cap="none">
                          <a:solidFill>
                            <a:srgbClr val="555555"/>
                          </a:solidFill>
                          <a:latin typeface="Times New Roman"/>
                          <a:ea typeface="Times New Roman"/>
                          <a:cs typeface="Times New Roman"/>
                          <a:sym typeface="Times New Roman"/>
                        </a:rPr>
                        <a:t>cả hai</a:t>
                      </a:r>
                      <a:r>
                        <a:rPr lang="en-US" sz="1300" b="0" i="0" u="none" strike="noStrike" cap="none">
                          <a:solidFill>
                            <a:srgbClr val="555555"/>
                          </a:solidFill>
                          <a:latin typeface="Times New Roman"/>
                          <a:ea typeface="Times New Roman"/>
                          <a:cs typeface="Times New Roman"/>
                          <a:sym typeface="Times New Roman"/>
                        </a:rPr>
                        <a:t> toán hạng là </a:t>
                      </a:r>
                      <a:r>
                        <a:rPr lang="en-US" sz="1300" b="1" i="0" u="none" strike="noStrike" cap="none">
                          <a:solidFill>
                            <a:srgbClr val="555555"/>
                          </a:solidFill>
                          <a:latin typeface="Times New Roman"/>
                          <a:ea typeface="Times New Roman"/>
                          <a:cs typeface="Times New Roman"/>
                          <a:sym typeface="Times New Roman"/>
                        </a:rPr>
                        <a:t>true</a:t>
                      </a:r>
                      <a:r>
                        <a:rPr lang="en-US" sz="1300" b="0" i="0" u="none" strike="noStrike" cap="none">
                          <a:solidFill>
                            <a:srgbClr val="555555"/>
                          </a:solidFill>
                          <a:latin typeface="Times New Roman"/>
                          <a:ea typeface="Times New Roman"/>
                          <a:cs typeface="Times New Roman"/>
                          <a:sym typeface="Times New Roman"/>
                        </a:rPr>
                        <a:t>, thì khi đó điều kiện là </a:t>
                      </a:r>
                      <a:r>
                        <a:rPr lang="en-US" sz="1300" b="1" i="0" u="none" strike="noStrike" cap="none">
                          <a:solidFill>
                            <a:srgbClr val="555555"/>
                          </a:solidFill>
                          <a:latin typeface="Times New Roman"/>
                          <a:ea typeface="Times New Roman"/>
                          <a:cs typeface="Times New Roman"/>
                          <a:sym typeface="Times New Roman"/>
                        </a:rPr>
                        <a:t>true</a:t>
                      </a:r>
                      <a:endParaRPr sz="1300" b="0" i="0" u="none" strike="noStrike" cap="none">
                        <a:solidFill>
                          <a:srgbClr val="555555"/>
                        </a:solidFill>
                        <a:latin typeface="Times New Roman"/>
                        <a:ea typeface="Times New Roman"/>
                        <a:cs typeface="Times New Roman"/>
                        <a:sym typeface="Times New Roman"/>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&amp;&amp; B) là false.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5318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Toán tử </a:t>
                      </a:r>
                      <a:r>
                        <a:rPr lang="en-US" sz="1300" b="1" i="0" u="none" strike="noStrike" cap="none">
                          <a:solidFill>
                            <a:srgbClr val="555555"/>
                          </a:solidFill>
                          <a:latin typeface="Times New Roman"/>
                          <a:ea typeface="Times New Roman"/>
                          <a:cs typeface="Times New Roman"/>
                          <a:sym typeface="Times New Roman"/>
                        </a:rPr>
                        <a:t>Hoặc</a:t>
                      </a:r>
                      <a:r>
                        <a:rPr lang="en-US" sz="1300" b="0" i="0" u="none" strike="noStrike" cap="none">
                          <a:solidFill>
                            <a:srgbClr val="555555"/>
                          </a:solidFill>
                          <a:latin typeface="Times New Roman"/>
                          <a:ea typeface="Times New Roman"/>
                          <a:cs typeface="Times New Roman"/>
                          <a:sym typeface="Times New Roman"/>
                        </a:rPr>
                        <a:t> logic. Nếu </a:t>
                      </a:r>
                      <a:r>
                        <a:rPr lang="en-US" sz="1300" b="1" i="0" u="none" strike="noStrike" cap="none">
                          <a:solidFill>
                            <a:srgbClr val="555555"/>
                          </a:solidFill>
                          <a:latin typeface="Times New Roman"/>
                          <a:ea typeface="Times New Roman"/>
                          <a:cs typeface="Times New Roman"/>
                          <a:sym typeface="Times New Roman"/>
                        </a:rPr>
                        <a:t>một trong hai</a:t>
                      </a:r>
                      <a:r>
                        <a:rPr lang="en-US" sz="1300" b="0" i="0" u="none" strike="noStrike" cap="none">
                          <a:solidFill>
                            <a:srgbClr val="555555"/>
                          </a:solidFill>
                          <a:latin typeface="Times New Roman"/>
                          <a:ea typeface="Times New Roman"/>
                          <a:cs typeface="Times New Roman"/>
                          <a:sym typeface="Times New Roman"/>
                        </a:rPr>
                        <a:t> toán tử là </a:t>
                      </a:r>
                      <a:r>
                        <a:rPr lang="en-US" sz="1300" b="1" i="0" u="none" strike="noStrike" cap="none">
                          <a:solidFill>
                            <a:srgbClr val="555555"/>
                          </a:solidFill>
                          <a:latin typeface="Times New Roman"/>
                          <a:ea typeface="Times New Roman"/>
                          <a:cs typeface="Times New Roman"/>
                          <a:sym typeface="Times New Roman"/>
                        </a:rPr>
                        <a:t>true</a:t>
                      </a:r>
                      <a:r>
                        <a:rPr lang="en-US" sz="1300" b="0" i="0" u="none" strike="noStrike" cap="none">
                          <a:solidFill>
                            <a:srgbClr val="555555"/>
                          </a:solidFill>
                          <a:latin typeface="Times New Roman"/>
                          <a:ea typeface="Times New Roman"/>
                          <a:cs typeface="Times New Roman"/>
                          <a:sym typeface="Times New Roman"/>
                        </a:rPr>
                        <a:t>, thì điều kiện là </a:t>
                      </a:r>
                      <a:r>
                        <a:rPr lang="en-US" sz="1300" b="1" i="0" u="none" strike="noStrike" cap="none">
                          <a:solidFill>
                            <a:srgbClr val="555555"/>
                          </a:solidFill>
                          <a:latin typeface="Times New Roman"/>
                          <a:ea typeface="Times New Roman"/>
                          <a:cs typeface="Times New Roman"/>
                          <a:sym typeface="Times New Roman"/>
                        </a:rPr>
                        <a:t>true</a:t>
                      </a:r>
                      <a:endParaRPr sz="1300" b="0" i="0" u="none" strike="noStrike" cap="none">
                        <a:solidFill>
                          <a:srgbClr val="555555"/>
                        </a:solidFill>
                        <a:latin typeface="Times New Roman"/>
                        <a:ea typeface="Times New Roman"/>
                        <a:cs typeface="Times New Roman"/>
                        <a:sym typeface="Times New Roman"/>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 B) là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79782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Toán tử </a:t>
                      </a:r>
                      <a:r>
                        <a:rPr lang="en-US" sz="1300" b="1" i="0" u="none" strike="noStrike" cap="none">
                          <a:solidFill>
                            <a:srgbClr val="555555"/>
                          </a:solidFill>
                          <a:latin typeface="Times New Roman"/>
                          <a:ea typeface="Times New Roman"/>
                          <a:cs typeface="Times New Roman"/>
                          <a:sym typeface="Times New Roman"/>
                        </a:rPr>
                        <a:t>Phủ định</a:t>
                      </a:r>
                      <a:r>
                        <a:rPr lang="en-US" sz="1300" b="0" i="0" u="none" strike="noStrike" cap="none">
                          <a:solidFill>
                            <a:srgbClr val="555555"/>
                          </a:solidFill>
                          <a:latin typeface="Times New Roman"/>
                          <a:ea typeface="Times New Roman"/>
                          <a:cs typeface="Times New Roman"/>
                          <a:sym typeface="Times New Roman"/>
                        </a:rPr>
                        <a:t> logic. Sử dụng để đảo ngược lại trạng thái logic của toán hạng đó. Nếu điều kiện toán hạng là true thì phủ định nó sẽ là false.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 &amp;&amp; B) là true.</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61"/>
                                        </p:tgtEl>
                                        <p:attrNameLst>
                                          <p:attrName>style.visibility</p:attrName>
                                        </p:attrNameLst>
                                      </p:cBhvr>
                                      <p:to>
                                        <p:strVal val="visible"/>
                                      </p:to>
                                    </p:set>
                                    <p:anim calcmode="lin" valueType="num">
                                      <p:cBhvr additive="base">
                                        <p:cTn id="7" dur="500"/>
                                        <p:tgtEl>
                                          <p:spTgt spid="461"/>
                                        </p:tgtEl>
                                        <p:attrNameLst>
                                          <p:attrName>ppt_x</p:attrName>
                                        </p:attrNameLst>
                                      </p:cBhvr>
                                      <p:tavLst>
                                        <p:tav tm="0">
                                          <p:val>
                                            <p:strVal val="#ppt_x+1"/>
                                          </p:val>
                                        </p:tav>
                                        <p:tav tm="100000">
                                          <p:val>
                                            <p:strVal val="#ppt_x"/>
                                          </p:val>
                                        </p:tav>
                                      </p:tavLst>
                                    </p:anim>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65"/>
                                        </p:tgtEl>
                                        <p:attrNameLst>
                                          <p:attrName>style.visibility</p:attrName>
                                        </p:attrNameLst>
                                      </p:cBhvr>
                                      <p:to>
                                        <p:strVal val="visible"/>
                                      </p:to>
                                    </p:set>
                                    <p:anim calcmode="lin" valueType="num">
                                      <p:cBhvr additive="base">
                                        <p:cTn id="11" dur="500"/>
                                        <p:tgtEl>
                                          <p:spTgt spid="46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pic>
        <p:nvPicPr>
          <p:cNvPr id="475" name="Google Shape;475;p21"/>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476" name="Google Shape;476;p21"/>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477" name="Google Shape;477;p21"/>
          <p:cNvGrpSpPr/>
          <p:nvPr/>
        </p:nvGrpSpPr>
        <p:grpSpPr>
          <a:xfrm>
            <a:off x="1168928" y="1050758"/>
            <a:ext cx="8889472" cy="701040"/>
            <a:chOff x="3129129" y="1121776"/>
            <a:chExt cx="5933741" cy="1171624"/>
          </a:xfrm>
        </p:grpSpPr>
        <p:sp>
          <p:nvSpPr>
            <p:cNvPr id="478" name="Google Shape;478;p21"/>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479" name="Google Shape;479;p21"/>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cap="flat" cmpd="sng">
              <a:solidFill>
                <a:srgbClr val="F1A9A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sp>
        <p:nvSpPr>
          <p:cNvPr id="480" name="Google Shape;480;p21"/>
          <p:cNvSpPr txBox="1"/>
          <p:nvPr/>
        </p:nvSpPr>
        <p:spPr>
          <a:xfrm>
            <a:off x="2541493" y="1163052"/>
            <a:ext cx="552277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lt1"/>
                </a:solidFill>
                <a:latin typeface="Times New Roman"/>
                <a:ea typeface="Times New Roman"/>
                <a:cs typeface="Times New Roman"/>
                <a:sym typeface="Times New Roman"/>
              </a:rPr>
              <a:t>Các Toán Tử Cơ Bản – Toán tử gán</a:t>
            </a:r>
            <a:endParaRPr sz="2400" b="1">
              <a:solidFill>
                <a:schemeClr val="lt1"/>
              </a:solidFill>
              <a:latin typeface="Times New Roman"/>
              <a:ea typeface="Times New Roman"/>
              <a:cs typeface="Times New Roman"/>
              <a:sym typeface="Times New Roman"/>
            </a:endParaRPr>
          </a:p>
        </p:txBody>
      </p:sp>
      <p:grpSp>
        <p:nvGrpSpPr>
          <p:cNvPr id="481" name="Google Shape;481;p21"/>
          <p:cNvGrpSpPr/>
          <p:nvPr/>
        </p:nvGrpSpPr>
        <p:grpSpPr>
          <a:xfrm>
            <a:off x="1575523" y="1020664"/>
            <a:ext cx="860201" cy="789889"/>
            <a:chOff x="2912215" y="455848"/>
            <a:chExt cx="1066422" cy="1974366"/>
          </a:xfrm>
        </p:grpSpPr>
        <p:grpSp>
          <p:nvGrpSpPr>
            <p:cNvPr id="482" name="Google Shape;482;p21"/>
            <p:cNvGrpSpPr/>
            <p:nvPr/>
          </p:nvGrpSpPr>
          <p:grpSpPr>
            <a:xfrm>
              <a:off x="2912215" y="455848"/>
              <a:ext cx="1066422" cy="1974366"/>
              <a:chOff x="2996200" y="693603"/>
              <a:chExt cx="1014663" cy="1878543"/>
            </a:xfrm>
          </p:grpSpPr>
          <p:sp>
            <p:nvSpPr>
              <p:cNvPr id="483" name="Google Shape;483;p21"/>
              <p:cNvSpPr/>
              <p:nvPr/>
            </p:nvSpPr>
            <p:spPr>
              <a:xfrm>
                <a:off x="3120961" y="975274"/>
                <a:ext cx="765141" cy="1292595"/>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84" name="Google Shape;484;p21"/>
              <p:cNvSpPr/>
              <p:nvPr/>
            </p:nvSpPr>
            <p:spPr>
              <a:xfrm>
                <a:off x="2996200" y="693603"/>
                <a:ext cx="1014663" cy="1878543"/>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85" name="Google Shape;485;p21"/>
            <p:cNvSpPr txBox="1"/>
            <p:nvPr/>
          </p:nvSpPr>
          <p:spPr>
            <a:xfrm>
              <a:off x="3058305" y="850449"/>
              <a:ext cx="774239" cy="11539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E87071"/>
                  </a:solidFill>
                  <a:latin typeface="Impact"/>
                  <a:ea typeface="Impact"/>
                  <a:cs typeface="Impact"/>
                  <a:sym typeface="Impact"/>
                </a:rPr>
                <a:t>04</a:t>
              </a:r>
              <a:endParaRPr sz="2400">
                <a:solidFill>
                  <a:srgbClr val="E87071"/>
                </a:solidFill>
                <a:latin typeface="Impact"/>
                <a:ea typeface="Impact"/>
                <a:cs typeface="Impact"/>
                <a:sym typeface="Impact"/>
              </a:endParaRPr>
            </a:p>
          </p:txBody>
        </p:sp>
      </p:grpSp>
      <p:graphicFrame>
        <p:nvGraphicFramePr>
          <p:cNvPr id="486" name="Google Shape;486;p21"/>
          <p:cNvGraphicFramePr/>
          <p:nvPr/>
        </p:nvGraphicFramePr>
        <p:xfrm>
          <a:off x="1168928" y="1905000"/>
          <a:ext cx="3000000" cy="3000000"/>
        </p:xfrm>
        <a:graphic>
          <a:graphicData uri="http://schemas.openxmlformats.org/drawingml/2006/table">
            <a:tbl>
              <a:tblPr>
                <a:noFill/>
                <a:tableStyleId>{8D17A0DA-558C-483F-AF1D-089624738974}</a:tableStyleId>
              </a:tblPr>
              <a:tblGrid>
                <a:gridCol w="1113700">
                  <a:extLst>
                    <a:ext uri="{9D8B030D-6E8A-4147-A177-3AD203B41FA5}">
                      <a16:colId xmlns:a16="http://schemas.microsoft.com/office/drawing/2014/main" val="20000"/>
                    </a:ext>
                  </a:extLst>
                </a:gridCol>
                <a:gridCol w="6177825">
                  <a:extLst>
                    <a:ext uri="{9D8B030D-6E8A-4147-A177-3AD203B41FA5}">
                      <a16:colId xmlns:a16="http://schemas.microsoft.com/office/drawing/2014/main" val="20001"/>
                    </a:ext>
                  </a:extLst>
                </a:gridCol>
                <a:gridCol w="2374475">
                  <a:extLst>
                    <a:ext uri="{9D8B030D-6E8A-4147-A177-3AD203B41FA5}">
                      <a16:colId xmlns:a16="http://schemas.microsoft.com/office/drawing/2014/main" val="20002"/>
                    </a:ext>
                  </a:extLst>
                </a:gridCol>
              </a:tblGrid>
              <a:tr h="209400">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TOÁN TỬ</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MIÊU TẢ</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1" i="0" u="none" strike="noStrike" cap="none">
                          <a:solidFill>
                            <a:srgbClr val="555555"/>
                          </a:solidFill>
                          <a:latin typeface="Times New Roman"/>
                          <a:ea typeface="Times New Roman"/>
                          <a:cs typeface="Times New Roman"/>
                          <a:sym typeface="Times New Roman"/>
                        </a:rPr>
                        <a:t>VÍ DỤ: B = 20, A = 10</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411050">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Toán tử gán đơn giản. Gán giá trị toán hạng bên phải cho toán hạng trái.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 = A + B sẽ gán giá trị của A + B vào cho C</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411050">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Thêm giá trị toán hạng phải tới toán hạng trái và gán giá trị đó cho toán hạng trái.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 += A là tương đương với C = C + A</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411050">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Trừ đi giá trị toán hạng phải từ toán hạng trái và gán giá trị này cho toán hạng trái.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 -= A là tương đương với C = C – A</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411050">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Nhân giá trị toán hạng phải với toán hạng trái và gán giá trị này cho toán hạng trái.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 *= A là tương đương với C = C * A</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411050">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Chia toán hạng trái cho toán hạng phải và gán giá trị này cho toán hạng trái.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 /= A là tương đương với C = C / A</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411050">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Lấy phần dư của phép chia toán hạng trái cho toán hạng phải và gán cho toán hạng trái.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 %= A là tương đương với C = C % A</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r h="3357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&lt;&lt;=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Dịch trái toán hạng trái sang số vị trí là giá trị toán hạng phải.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 &lt;&lt;= 2 là giống như C = C &lt;&lt; 2</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7"/>
                  </a:ext>
                </a:extLst>
              </a:tr>
              <a:tr h="3357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&gt;&gt;=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Dịch phải toán hạng trái sang số vị trí là giá trị toán hạng phải.</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 &gt;&gt;= 2 là giống như C = C &gt;&gt; 2</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8"/>
                  </a:ext>
                </a:extLst>
              </a:tr>
              <a:tr h="3357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&amp;=</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Phép AND bit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 &amp;= 2 là giống như C = C &amp; 2</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9"/>
                  </a:ext>
                </a:extLst>
              </a:tr>
              <a:tr h="3357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Phép OR loại trừ bit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 ^= 2 là giống như C = C ^ 2</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10"/>
                  </a:ext>
                </a:extLst>
              </a:tr>
              <a:tr h="335775">
                <a:tc>
                  <a:txBody>
                    <a:bodyPr/>
                    <a:lstStyle/>
                    <a:p>
                      <a:pPr marL="0" marR="0" lvl="0" indent="0" algn="ctr"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Phép OR bit.</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a:txBody>
                    <a:bodyPr/>
                    <a:lstStyle/>
                    <a:p>
                      <a:pPr marL="0" marR="0" lvl="0" indent="0" algn="l" rtl="0">
                        <a:spcBef>
                          <a:spcPts val="0"/>
                        </a:spcBef>
                        <a:spcAft>
                          <a:spcPts val="0"/>
                        </a:spcAft>
                        <a:buNone/>
                      </a:pPr>
                      <a:r>
                        <a:rPr lang="en-US" sz="1300" b="0" i="0" u="none" strike="noStrike" cap="none">
                          <a:solidFill>
                            <a:srgbClr val="555555"/>
                          </a:solidFill>
                          <a:latin typeface="Times New Roman"/>
                          <a:ea typeface="Times New Roman"/>
                          <a:cs typeface="Times New Roman"/>
                          <a:sym typeface="Times New Roman"/>
                        </a:rPr>
                        <a:t>C |= 2 là giống như C = C | 2</a:t>
                      </a:r>
                      <a:endParaRPr/>
                    </a:p>
                  </a:txBody>
                  <a:tcPr marL="7625" marR="7625" marT="7625" marB="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11"/>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77"/>
                                        </p:tgtEl>
                                        <p:attrNameLst>
                                          <p:attrName>style.visibility</p:attrName>
                                        </p:attrNameLst>
                                      </p:cBhvr>
                                      <p:to>
                                        <p:strVal val="visible"/>
                                      </p:to>
                                    </p:set>
                                    <p:anim calcmode="lin" valueType="num">
                                      <p:cBhvr additive="base">
                                        <p:cTn id="7" dur="500"/>
                                        <p:tgtEl>
                                          <p:spTgt spid="477"/>
                                        </p:tgtEl>
                                        <p:attrNameLst>
                                          <p:attrName>ppt_x</p:attrName>
                                        </p:attrNameLst>
                                      </p:cBhvr>
                                      <p:tavLst>
                                        <p:tav tm="0">
                                          <p:val>
                                            <p:strVal val="#ppt_x+1"/>
                                          </p:val>
                                        </p:tav>
                                        <p:tav tm="100000">
                                          <p:val>
                                            <p:strVal val="#ppt_x"/>
                                          </p:val>
                                        </p:tav>
                                      </p:tavLst>
                                    </p:anim>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81"/>
                                        </p:tgtEl>
                                        <p:attrNameLst>
                                          <p:attrName>style.visibility</p:attrName>
                                        </p:attrNameLst>
                                      </p:cBhvr>
                                      <p:to>
                                        <p:strVal val="visible"/>
                                      </p:to>
                                    </p:set>
                                    <p:anim calcmode="lin" valueType="num">
                                      <p:cBhvr additive="base">
                                        <p:cTn id="11" dur="500"/>
                                        <p:tgtEl>
                                          <p:spTgt spid="48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pic>
        <p:nvPicPr>
          <p:cNvPr id="491" name="Google Shape;491;p22"/>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492" name="Google Shape;492;p22"/>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493" name="Google Shape;493;p22"/>
          <p:cNvGrpSpPr/>
          <p:nvPr/>
        </p:nvGrpSpPr>
        <p:grpSpPr>
          <a:xfrm>
            <a:off x="1092728" y="1040509"/>
            <a:ext cx="8889472" cy="701040"/>
            <a:chOff x="3129129" y="1121776"/>
            <a:chExt cx="5933741" cy="1171624"/>
          </a:xfrm>
        </p:grpSpPr>
        <p:sp>
          <p:nvSpPr>
            <p:cNvPr id="494" name="Google Shape;494;p22"/>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495" name="Google Shape;495;p22"/>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cap="flat" cmpd="sng">
              <a:solidFill>
                <a:srgbClr val="F1A9A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sp>
        <p:nvSpPr>
          <p:cNvPr id="496" name="Google Shape;496;p22"/>
          <p:cNvSpPr txBox="1"/>
          <p:nvPr/>
        </p:nvSpPr>
        <p:spPr>
          <a:xfrm>
            <a:off x="2465293" y="1152803"/>
            <a:ext cx="552277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lt1"/>
                </a:solidFill>
                <a:latin typeface="Times New Roman"/>
                <a:ea typeface="Times New Roman"/>
                <a:cs typeface="Times New Roman"/>
                <a:sym typeface="Times New Roman"/>
              </a:rPr>
              <a:t>Các Toán Tử Cơ Bản – Toán tử 3 ngôi</a:t>
            </a:r>
            <a:endParaRPr sz="2400" b="1">
              <a:solidFill>
                <a:schemeClr val="lt1"/>
              </a:solidFill>
              <a:latin typeface="Times New Roman"/>
              <a:ea typeface="Times New Roman"/>
              <a:cs typeface="Times New Roman"/>
              <a:sym typeface="Times New Roman"/>
            </a:endParaRPr>
          </a:p>
        </p:txBody>
      </p:sp>
      <p:grpSp>
        <p:nvGrpSpPr>
          <p:cNvPr id="497" name="Google Shape;497;p22"/>
          <p:cNvGrpSpPr/>
          <p:nvPr/>
        </p:nvGrpSpPr>
        <p:grpSpPr>
          <a:xfrm>
            <a:off x="1499323" y="1010415"/>
            <a:ext cx="860201" cy="789889"/>
            <a:chOff x="2912215" y="455848"/>
            <a:chExt cx="1066422" cy="1974366"/>
          </a:xfrm>
        </p:grpSpPr>
        <p:grpSp>
          <p:nvGrpSpPr>
            <p:cNvPr id="498" name="Google Shape;498;p22"/>
            <p:cNvGrpSpPr/>
            <p:nvPr/>
          </p:nvGrpSpPr>
          <p:grpSpPr>
            <a:xfrm>
              <a:off x="2912215" y="455848"/>
              <a:ext cx="1066422" cy="1974366"/>
              <a:chOff x="2996200" y="693603"/>
              <a:chExt cx="1014663" cy="1878543"/>
            </a:xfrm>
          </p:grpSpPr>
          <p:sp>
            <p:nvSpPr>
              <p:cNvPr id="499" name="Google Shape;499;p22"/>
              <p:cNvSpPr/>
              <p:nvPr/>
            </p:nvSpPr>
            <p:spPr>
              <a:xfrm>
                <a:off x="3120961" y="975274"/>
                <a:ext cx="765141" cy="1292595"/>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00" name="Google Shape;500;p22"/>
              <p:cNvSpPr/>
              <p:nvPr/>
            </p:nvSpPr>
            <p:spPr>
              <a:xfrm>
                <a:off x="2996200" y="693603"/>
                <a:ext cx="1014663" cy="1878543"/>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01" name="Google Shape;501;p22"/>
            <p:cNvSpPr txBox="1"/>
            <p:nvPr/>
          </p:nvSpPr>
          <p:spPr>
            <a:xfrm>
              <a:off x="3058305" y="850449"/>
              <a:ext cx="774239" cy="11539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E87071"/>
                  </a:solidFill>
                  <a:latin typeface="Impact"/>
                  <a:ea typeface="Impact"/>
                  <a:cs typeface="Impact"/>
                  <a:sym typeface="Impact"/>
                </a:rPr>
                <a:t>04</a:t>
              </a:r>
              <a:endParaRPr sz="2400">
                <a:solidFill>
                  <a:srgbClr val="E87071"/>
                </a:solidFill>
                <a:latin typeface="Impact"/>
                <a:ea typeface="Impact"/>
                <a:cs typeface="Impact"/>
                <a:sym typeface="Impact"/>
              </a:endParaRPr>
            </a:p>
          </p:txBody>
        </p:sp>
      </p:grpSp>
      <p:sp>
        <p:nvSpPr>
          <p:cNvPr id="502" name="Google Shape;502;p22"/>
          <p:cNvSpPr/>
          <p:nvPr/>
        </p:nvSpPr>
        <p:spPr>
          <a:xfrm>
            <a:off x="838200" y="2209800"/>
            <a:ext cx="9220199" cy="28623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Times New Roman"/>
                <a:ea typeface="Times New Roman"/>
                <a:cs typeface="Times New Roman"/>
                <a:sym typeface="Times New Roman"/>
              </a:rPr>
              <a:t>Toán tử điều kiện ( ? : )</a:t>
            </a:r>
            <a:endParaRPr/>
          </a:p>
          <a:p>
            <a:pPr marL="0" marR="0" lvl="0" indent="0" algn="l"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US" sz="1800">
                <a:solidFill>
                  <a:schemeClr val="dk1"/>
                </a:solidFill>
                <a:latin typeface="Times New Roman"/>
                <a:ea typeface="Times New Roman"/>
                <a:cs typeface="Times New Roman"/>
                <a:sym typeface="Times New Roman"/>
              </a:rPr>
              <a:t>Toán tử điều kiện là một loại toán tử đặc biệt vì nó bao gồm ba thành phần cấu thành biểu thức điều kiện. Cú pháp:</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0" marR="0" lvl="0" indent="0" algn="l" rtl="0">
              <a:spcBef>
                <a:spcPts val="0"/>
              </a:spcBef>
              <a:spcAft>
                <a:spcPts val="0"/>
              </a:spcAft>
              <a:buNone/>
            </a:pPr>
            <a:r>
              <a:rPr lang="en-US" sz="1800">
                <a:solidFill>
                  <a:srgbClr val="FF0000"/>
                </a:solidFill>
                <a:latin typeface="Consolas"/>
                <a:ea typeface="Consolas"/>
                <a:cs typeface="Consolas"/>
                <a:sym typeface="Consolas"/>
              </a:rPr>
              <a:t>&lt;biểu thức 1&gt;   ?   &lt;biểu thức 2&gt;   :   &lt;biểu thức 3&gt;;</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a:p>
            <a:pPr marL="0" marR="0" lvl="0" indent="0" algn="l" rtl="0">
              <a:spcBef>
                <a:spcPts val="0"/>
              </a:spcBef>
              <a:spcAft>
                <a:spcPts val="0"/>
              </a:spcAft>
              <a:buNone/>
            </a:pPr>
            <a:r>
              <a:rPr lang="en-US" sz="1800" i="1">
                <a:solidFill>
                  <a:schemeClr val="dk1"/>
                </a:solidFill>
                <a:latin typeface="Times New Roman"/>
                <a:ea typeface="Times New Roman"/>
                <a:cs typeface="Times New Roman"/>
                <a:sym typeface="Times New Roman"/>
              </a:rPr>
              <a:t>biểu thức 1: Biểu thức logic. Trả trả về giá trị True hoặc False</a:t>
            </a:r>
            <a:endParaRPr/>
          </a:p>
          <a:p>
            <a:pPr marL="0" marR="0" lvl="0" indent="0" algn="l" rtl="0">
              <a:spcBef>
                <a:spcPts val="0"/>
              </a:spcBef>
              <a:spcAft>
                <a:spcPts val="0"/>
              </a:spcAft>
              <a:buNone/>
            </a:pPr>
            <a:r>
              <a:rPr lang="en-US" sz="1800" i="1">
                <a:solidFill>
                  <a:schemeClr val="dk1"/>
                </a:solidFill>
                <a:latin typeface="Times New Roman"/>
                <a:ea typeface="Times New Roman"/>
                <a:cs typeface="Times New Roman"/>
                <a:sym typeface="Times New Roman"/>
              </a:rPr>
              <a:t>biểu thức 2: Là giá trị trả về nếu &lt;biểu thức=”” 1=””&gt;xác định là True&lt;/biểu&gt;</a:t>
            </a:r>
            <a:endParaRPr/>
          </a:p>
          <a:p>
            <a:pPr marL="0" marR="0" lvl="0" indent="0" algn="l" rtl="0">
              <a:spcBef>
                <a:spcPts val="0"/>
              </a:spcBef>
              <a:spcAft>
                <a:spcPts val="0"/>
              </a:spcAft>
              <a:buNone/>
            </a:pPr>
            <a:r>
              <a:rPr lang="en-US" sz="1800" i="1">
                <a:solidFill>
                  <a:schemeClr val="dk1"/>
                </a:solidFill>
                <a:latin typeface="Times New Roman"/>
                <a:ea typeface="Times New Roman"/>
                <a:cs typeface="Times New Roman"/>
                <a:sym typeface="Times New Roman"/>
              </a:rPr>
              <a:t>biểu thức 3: Là giá trị trả về nếu &lt;biểu thức=”” 1=””&gt;xác định là False&lt;/biểu&gt;</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93"/>
                                        </p:tgtEl>
                                        <p:attrNameLst>
                                          <p:attrName>style.visibility</p:attrName>
                                        </p:attrNameLst>
                                      </p:cBhvr>
                                      <p:to>
                                        <p:strVal val="visible"/>
                                      </p:to>
                                    </p:set>
                                    <p:anim calcmode="lin" valueType="num">
                                      <p:cBhvr additive="base">
                                        <p:cTn id="7" dur="500"/>
                                        <p:tgtEl>
                                          <p:spTgt spid="493"/>
                                        </p:tgtEl>
                                        <p:attrNameLst>
                                          <p:attrName>ppt_x</p:attrName>
                                        </p:attrNameLst>
                                      </p:cBhvr>
                                      <p:tavLst>
                                        <p:tav tm="0">
                                          <p:val>
                                            <p:strVal val="#ppt_x+1"/>
                                          </p:val>
                                        </p:tav>
                                        <p:tav tm="100000">
                                          <p:val>
                                            <p:strVal val="#ppt_x"/>
                                          </p:val>
                                        </p:tav>
                                      </p:tavLst>
                                    </p:anim>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497"/>
                                        </p:tgtEl>
                                        <p:attrNameLst>
                                          <p:attrName>style.visibility</p:attrName>
                                        </p:attrNameLst>
                                      </p:cBhvr>
                                      <p:to>
                                        <p:strVal val="visible"/>
                                      </p:to>
                                    </p:set>
                                    <p:anim calcmode="lin" valueType="num">
                                      <p:cBhvr additive="base">
                                        <p:cTn id="11" dur="500"/>
                                        <p:tgtEl>
                                          <p:spTgt spid="49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pic>
        <p:nvPicPr>
          <p:cNvPr id="507" name="Google Shape;507;p23"/>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08" name="Google Shape;508;p23"/>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509" name="Google Shape;509;p23"/>
          <p:cNvGrpSpPr/>
          <p:nvPr/>
        </p:nvGrpSpPr>
        <p:grpSpPr>
          <a:xfrm>
            <a:off x="940328" y="1250971"/>
            <a:ext cx="8889472" cy="701040"/>
            <a:chOff x="3129129" y="1121776"/>
            <a:chExt cx="5933741" cy="1171624"/>
          </a:xfrm>
        </p:grpSpPr>
        <p:sp>
          <p:nvSpPr>
            <p:cNvPr id="510" name="Google Shape;510;p23"/>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rgbClr val="FFAA2D"/>
                </a:solidFill>
                <a:latin typeface="Times New Roman"/>
                <a:ea typeface="Times New Roman"/>
                <a:cs typeface="Times New Roman"/>
                <a:sym typeface="Times New Roman"/>
              </a:endParaRPr>
            </a:p>
          </p:txBody>
        </p:sp>
        <p:sp>
          <p:nvSpPr>
            <p:cNvPr id="511" name="Google Shape;511;p23"/>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cap="flat" cmpd="sng">
              <a:solidFill>
                <a:srgbClr val="F1A9A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rgbClr val="FFAA2D"/>
                </a:solidFill>
                <a:latin typeface="Times New Roman"/>
                <a:ea typeface="Times New Roman"/>
                <a:cs typeface="Times New Roman"/>
                <a:sym typeface="Times New Roman"/>
              </a:endParaRPr>
            </a:p>
          </p:txBody>
        </p:sp>
      </p:grpSp>
      <p:sp>
        <p:nvSpPr>
          <p:cNvPr id="512" name="Google Shape;512;p23"/>
          <p:cNvSpPr txBox="1"/>
          <p:nvPr/>
        </p:nvSpPr>
        <p:spPr>
          <a:xfrm>
            <a:off x="2312893" y="1363265"/>
            <a:ext cx="5522771"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Các Toán Tử Cơ Bản</a:t>
            </a:r>
            <a:endParaRPr sz="2800" b="1">
              <a:solidFill>
                <a:schemeClr val="lt1"/>
              </a:solidFill>
              <a:latin typeface="Times New Roman"/>
              <a:ea typeface="Times New Roman"/>
              <a:cs typeface="Times New Roman"/>
              <a:sym typeface="Times New Roman"/>
            </a:endParaRPr>
          </a:p>
        </p:txBody>
      </p:sp>
      <p:grpSp>
        <p:nvGrpSpPr>
          <p:cNvPr id="513" name="Google Shape;513;p23"/>
          <p:cNvGrpSpPr/>
          <p:nvPr/>
        </p:nvGrpSpPr>
        <p:grpSpPr>
          <a:xfrm>
            <a:off x="1346923" y="1220877"/>
            <a:ext cx="860201" cy="789889"/>
            <a:chOff x="2912215" y="455848"/>
            <a:chExt cx="1066422" cy="1974366"/>
          </a:xfrm>
        </p:grpSpPr>
        <p:grpSp>
          <p:nvGrpSpPr>
            <p:cNvPr id="514" name="Google Shape;514;p23"/>
            <p:cNvGrpSpPr/>
            <p:nvPr/>
          </p:nvGrpSpPr>
          <p:grpSpPr>
            <a:xfrm>
              <a:off x="2912215" y="455848"/>
              <a:ext cx="1066422" cy="1974366"/>
              <a:chOff x="2996200" y="693603"/>
              <a:chExt cx="1014663" cy="1878543"/>
            </a:xfrm>
          </p:grpSpPr>
          <p:sp>
            <p:nvSpPr>
              <p:cNvPr id="515" name="Google Shape;515;p23"/>
              <p:cNvSpPr/>
              <p:nvPr/>
            </p:nvSpPr>
            <p:spPr>
              <a:xfrm>
                <a:off x="3120961" y="975274"/>
                <a:ext cx="765141" cy="1292595"/>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lt1"/>
                  </a:solidFill>
                  <a:latin typeface="Times New Roman"/>
                  <a:ea typeface="Times New Roman"/>
                  <a:cs typeface="Times New Roman"/>
                  <a:sym typeface="Times New Roman"/>
                </a:endParaRPr>
              </a:p>
            </p:txBody>
          </p:sp>
          <p:sp>
            <p:nvSpPr>
              <p:cNvPr id="516" name="Google Shape;516;p23"/>
              <p:cNvSpPr/>
              <p:nvPr/>
            </p:nvSpPr>
            <p:spPr>
              <a:xfrm>
                <a:off x="2996200" y="693603"/>
                <a:ext cx="1014663" cy="1878543"/>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800">
                  <a:solidFill>
                    <a:schemeClr val="lt1"/>
                  </a:solidFill>
                  <a:latin typeface="Times New Roman"/>
                  <a:ea typeface="Times New Roman"/>
                  <a:cs typeface="Times New Roman"/>
                  <a:sym typeface="Times New Roman"/>
                </a:endParaRPr>
              </a:p>
            </p:txBody>
          </p:sp>
        </p:grpSp>
        <p:sp>
          <p:nvSpPr>
            <p:cNvPr id="517" name="Google Shape;517;p23"/>
            <p:cNvSpPr txBox="1"/>
            <p:nvPr/>
          </p:nvSpPr>
          <p:spPr>
            <a:xfrm>
              <a:off x="3058305" y="850449"/>
              <a:ext cx="774239" cy="130781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a:solidFill>
                    <a:srgbClr val="E87071"/>
                  </a:solidFill>
                  <a:latin typeface="Impact"/>
                  <a:ea typeface="Impact"/>
                  <a:cs typeface="Impact"/>
                  <a:sym typeface="Impact"/>
                </a:rPr>
                <a:t>04</a:t>
              </a:r>
              <a:endParaRPr sz="2800">
                <a:solidFill>
                  <a:srgbClr val="E87071"/>
                </a:solidFill>
                <a:latin typeface="Times New Roman"/>
                <a:ea typeface="Times New Roman"/>
                <a:cs typeface="Times New Roman"/>
                <a:sym typeface="Times New Roman"/>
              </a:endParaRPr>
            </a:p>
          </p:txBody>
        </p:sp>
      </p:grpSp>
      <p:sp>
        <p:nvSpPr>
          <p:cNvPr id="518" name="Google Shape;518;p23"/>
          <p:cNvSpPr txBox="1"/>
          <p:nvPr/>
        </p:nvSpPr>
        <p:spPr>
          <a:xfrm>
            <a:off x="1180329" y="2122944"/>
            <a:ext cx="8500564" cy="310854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Times New Roman"/>
                <a:ea typeface="Times New Roman"/>
                <a:cs typeface="Times New Roman"/>
                <a:sym typeface="Times New Roman"/>
              </a:rPr>
              <a:t>Thực hành sử dụng toán tử:</a:t>
            </a:r>
            <a:endParaRPr/>
          </a:p>
          <a:p>
            <a:pPr marL="342900" marR="0" lvl="0" indent="-342900" algn="l" rtl="0">
              <a:spcBef>
                <a:spcPts val="0"/>
              </a:spcBef>
              <a:spcAft>
                <a:spcPts val="0"/>
              </a:spcAft>
              <a:buClr>
                <a:schemeClr val="dk1"/>
              </a:buClr>
              <a:buSzPts val="2800"/>
              <a:buFont typeface="Times New Roman"/>
              <a:buAutoNum type="arabicParenR"/>
            </a:pPr>
            <a:r>
              <a:rPr lang="en-US" sz="2800">
                <a:solidFill>
                  <a:schemeClr val="dk1"/>
                </a:solidFill>
                <a:latin typeface="Times New Roman"/>
                <a:ea typeface="Times New Roman"/>
                <a:cs typeface="Times New Roman"/>
                <a:sym typeface="Times New Roman"/>
              </a:rPr>
              <a:t> Nhập từ bàn phím số nguyên viết chương trình kiểm tra số chẵn, lẻ</a:t>
            </a:r>
            <a:endParaRPr sz="2800">
              <a:solidFill>
                <a:schemeClr val="dk1"/>
              </a:solidFill>
              <a:latin typeface="Times New Roman"/>
              <a:ea typeface="Times New Roman"/>
              <a:cs typeface="Times New Roman"/>
              <a:sym typeface="Times New Roman"/>
            </a:endParaRPr>
          </a:p>
          <a:p>
            <a:pPr marL="342900" marR="0" lvl="0" indent="-342900" algn="l" rtl="0">
              <a:spcBef>
                <a:spcPts val="0"/>
              </a:spcBef>
              <a:spcAft>
                <a:spcPts val="0"/>
              </a:spcAft>
              <a:buClr>
                <a:schemeClr val="dk1"/>
              </a:buClr>
              <a:buSzPts val="2800"/>
              <a:buFont typeface="Times New Roman"/>
              <a:buAutoNum type="arabicParenR"/>
            </a:pPr>
            <a:r>
              <a:rPr lang="en-US" sz="2800">
                <a:solidFill>
                  <a:schemeClr val="dk1"/>
                </a:solidFill>
                <a:latin typeface="Times New Roman"/>
                <a:ea typeface="Times New Roman"/>
                <a:cs typeface="Times New Roman"/>
                <a:sym typeface="Times New Roman"/>
              </a:rPr>
              <a:t>Nhập 2 số a và b, Giải phương trình bậc 1</a:t>
            </a:r>
            <a:endParaRPr/>
          </a:p>
          <a:p>
            <a:pPr marL="342900" marR="0" lvl="0" indent="-342900" algn="l" rtl="0">
              <a:spcBef>
                <a:spcPts val="0"/>
              </a:spcBef>
              <a:spcAft>
                <a:spcPts val="0"/>
              </a:spcAft>
              <a:buClr>
                <a:schemeClr val="dk1"/>
              </a:buClr>
              <a:buSzPts val="2800"/>
              <a:buFont typeface="Times New Roman"/>
              <a:buAutoNum type="arabicParenR"/>
            </a:pPr>
            <a:r>
              <a:rPr lang="en-US" sz="2800">
                <a:solidFill>
                  <a:schemeClr val="dk1"/>
                </a:solidFill>
                <a:latin typeface="Times New Roman"/>
                <a:ea typeface="Times New Roman"/>
                <a:cs typeface="Times New Roman"/>
                <a:sym typeface="Times New Roman"/>
              </a:rPr>
              <a:t>Nhập vào từ bàn phím 3 số nguyên dương, In ra màn hình thứ tự 3 số từ nhỏ đến lớn, Với số dòng code là ngắn nhất?</a:t>
            </a:r>
            <a:endParaRPr sz="2800">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09"/>
                                        </p:tgtEl>
                                        <p:attrNameLst>
                                          <p:attrName>style.visibility</p:attrName>
                                        </p:attrNameLst>
                                      </p:cBhvr>
                                      <p:to>
                                        <p:strVal val="visible"/>
                                      </p:to>
                                    </p:set>
                                    <p:anim calcmode="lin" valueType="num">
                                      <p:cBhvr additive="base">
                                        <p:cTn id="7" dur="500"/>
                                        <p:tgtEl>
                                          <p:spTgt spid="509"/>
                                        </p:tgtEl>
                                        <p:attrNameLst>
                                          <p:attrName>ppt_x</p:attrName>
                                        </p:attrNameLst>
                                      </p:cBhvr>
                                      <p:tavLst>
                                        <p:tav tm="0">
                                          <p:val>
                                            <p:strVal val="#ppt_x+1"/>
                                          </p:val>
                                        </p:tav>
                                        <p:tav tm="100000">
                                          <p:val>
                                            <p:strVal val="#ppt_x"/>
                                          </p:val>
                                        </p:tav>
                                      </p:tavLst>
                                    </p:anim>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513"/>
                                        </p:tgtEl>
                                        <p:attrNameLst>
                                          <p:attrName>style.visibility</p:attrName>
                                        </p:attrNameLst>
                                      </p:cBhvr>
                                      <p:to>
                                        <p:strVal val="visible"/>
                                      </p:to>
                                    </p:set>
                                    <p:anim calcmode="lin" valueType="num">
                                      <p:cBhvr additive="base">
                                        <p:cTn id="11" dur="500"/>
                                        <p:tgtEl>
                                          <p:spTgt spid="51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pic>
        <p:nvPicPr>
          <p:cNvPr id="523" name="Google Shape;523;p24"/>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24" name="Google Shape;524;p24"/>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525" name="Google Shape;525;p24"/>
          <p:cNvGrpSpPr/>
          <p:nvPr/>
        </p:nvGrpSpPr>
        <p:grpSpPr>
          <a:xfrm>
            <a:off x="1321800" y="1330599"/>
            <a:ext cx="8812800" cy="657592"/>
            <a:chOff x="3129129" y="1121776"/>
            <a:chExt cx="5933741" cy="1171624"/>
          </a:xfrm>
        </p:grpSpPr>
        <p:sp>
          <p:nvSpPr>
            <p:cNvPr id="526" name="Google Shape;526;p24"/>
            <p:cNvSpPr/>
            <p:nvPr/>
          </p:nvSpPr>
          <p:spPr>
            <a:xfrm>
              <a:off x="3129129" y="1121776"/>
              <a:ext cx="5933741" cy="1171624"/>
            </a:xfrm>
            <a:prstGeom prst="roundRect">
              <a:avLst>
                <a:gd name="adj" fmla="val 50000"/>
              </a:avLst>
            </a:prstGeom>
            <a:solidFill>
              <a:srgbClr val="19A0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527" name="Google Shape;527;p24"/>
            <p:cNvSpPr/>
            <p:nvPr/>
          </p:nvSpPr>
          <p:spPr>
            <a:xfrm>
              <a:off x="3289330" y="1253414"/>
              <a:ext cx="5613340" cy="908350"/>
            </a:xfrm>
            <a:prstGeom prst="roundRect">
              <a:avLst>
                <a:gd name="adj" fmla="val 50000"/>
              </a:avLst>
            </a:prstGeom>
            <a:solidFill>
              <a:srgbClr val="19A0D0"/>
            </a:soli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grpSp>
      <p:grpSp>
        <p:nvGrpSpPr>
          <p:cNvPr id="528" name="Google Shape;528;p24"/>
          <p:cNvGrpSpPr/>
          <p:nvPr/>
        </p:nvGrpSpPr>
        <p:grpSpPr>
          <a:xfrm>
            <a:off x="1320527" y="1198032"/>
            <a:ext cx="1501268" cy="1224860"/>
            <a:chOff x="2805864" y="800639"/>
            <a:chExt cx="2097411" cy="2097409"/>
          </a:xfrm>
        </p:grpSpPr>
        <p:grpSp>
          <p:nvGrpSpPr>
            <p:cNvPr id="529" name="Google Shape;529;p24"/>
            <p:cNvGrpSpPr/>
            <p:nvPr/>
          </p:nvGrpSpPr>
          <p:grpSpPr>
            <a:xfrm>
              <a:off x="2805864" y="800639"/>
              <a:ext cx="2097411" cy="2097409"/>
              <a:chOff x="2895010" y="1021661"/>
              <a:chExt cx="1995612" cy="1995615"/>
            </a:xfrm>
          </p:grpSpPr>
          <p:grpSp>
            <p:nvGrpSpPr>
              <p:cNvPr id="530" name="Google Shape;530;p24"/>
              <p:cNvGrpSpPr/>
              <p:nvPr/>
            </p:nvGrpSpPr>
            <p:grpSpPr>
              <a:xfrm>
                <a:off x="2895010" y="1021661"/>
                <a:ext cx="1995612" cy="1995615"/>
                <a:chOff x="6436547" y="2436062"/>
                <a:chExt cx="3585704" cy="3585704"/>
              </a:xfrm>
            </p:grpSpPr>
            <p:sp>
              <p:nvSpPr>
                <p:cNvPr id="531" name="Google Shape;531;p24"/>
                <p:cNvSpPr/>
                <p:nvPr/>
              </p:nvSpPr>
              <p:spPr>
                <a:xfrm rot="-2700000">
                  <a:off x="7134179" y="2788658"/>
                  <a:ext cx="2190439"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532" name="Google Shape;532;p24"/>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533" name="Google Shape;533;p24"/>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534" name="Google Shape;534;p24"/>
              <p:cNvSpPr/>
              <p:nvPr/>
            </p:nvSpPr>
            <p:spPr>
              <a:xfrm>
                <a:off x="3222820" y="1148080"/>
                <a:ext cx="1284820" cy="1284820"/>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535" name="Google Shape;535;p24"/>
            <p:cNvSpPr txBox="1"/>
            <p:nvPr/>
          </p:nvSpPr>
          <p:spPr>
            <a:xfrm>
              <a:off x="3467445" y="1147356"/>
              <a:ext cx="774244" cy="89594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116B8A"/>
                  </a:solidFill>
                  <a:latin typeface="Times New Roman"/>
                  <a:ea typeface="Times New Roman"/>
                  <a:cs typeface="Times New Roman"/>
                  <a:sym typeface="Times New Roman"/>
                </a:rPr>
                <a:t>05</a:t>
              </a:r>
              <a:endParaRPr sz="2800" b="1">
                <a:solidFill>
                  <a:srgbClr val="116B8A"/>
                </a:solidFill>
                <a:latin typeface="Times New Roman"/>
                <a:ea typeface="Times New Roman"/>
                <a:cs typeface="Times New Roman"/>
                <a:sym typeface="Times New Roman"/>
              </a:endParaRPr>
            </a:p>
          </p:txBody>
        </p:sp>
      </p:grpSp>
      <p:sp>
        <p:nvSpPr>
          <p:cNvPr id="536" name="Google Shape;536;p24"/>
          <p:cNvSpPr txBox="1"/>
          <p:nvPr/>
        </p:nvSpPr>
        <p:spPr>
          <a:xfrm>
            <a:off x="2983689" y="1362977"/>
            <a:ext cx="6905838"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Biến boolean</a:t>
            </a:r>
            <a:endParaRPr/>
          </a:p>
        </p:txBody>
      </p:sp>
      <p:sp>
        <p:nvSpPr>
          <p:cNvPr id="537" name="Google Shape;537;p24"/>
          <p:cNvSpPr txBox="1"/>
          <p:nvPr/>
        </p:nvSpPr>
        <p:spPr>
          <a:xfrm>
            <a:off x="1559731" y="2251770"/>
            <a:ext cx="8280904" cy="3539430"/>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Clr>
                <a:schemeClr val="dk1"/>
              </a:buClr>
              <a:buSzPts val="2800"/>
              <a:buFont typeface="Arial"/>
              <a:buChar char="•"/>
            </a:pPr>
            <a:r>
              <a:rPr lang="en-US" sz="2800" b="1" i="1">
                <a:solidFill>
                  <a:schemeClr val="dk1"/>
                </a:solidFill>
                <a:latin typeface="Times New Roman"/>
                <a:ea typeface="Times New Roman"/>
                <a:cs typeface="Times New Roman"/>
                <a:sym typeface="Times New Roman"/>
              </a:rPr>
              <a:t>Boolean data type</a:t>
            </a:r>
            <a:r>
              <a:rPr lang="en-US" sz="2800" i="1">
                <a:solidFill>
                  <a:schemeClr val="dk1"/>
                </a:solidFill>
                <a:latin typeface="Times New Roman"/>
                <a:ea typeface="Times New Roman"/>
                <a:cs typeface="Times New Roman"/>
                <a:sym typeface="Times New Roman"/>
              </a:rPr>
              <a:t>:</a:t>
            </a:r>
            <a:r>
              <a:rPr lang="en-US" sz="2800">
                <a:solidFill>
                  <a:schemeClr val="dk1"/>
                </a:solidFill>
                <a:latin typeface="Times New Roman"/>
                <a:ea typeface="Times New Roman"/>
                <a:cs typeface="Times New Roman"/>
                <a:sym typeface="Times New Roman"/>
              </a:rPr>
              <a:t> là một kiểu dữ liệu có một trong hai giá trị có thể (thường được kí hiệu là </a:t>
            </a:r>
            <a:r>
              <a:rPr lang="en-US" sz="2800" i="1">
                <a:solidFill>
                  <a:schemeClr val="dk1"/>
                </a:solidFill>
                <a:latin typeface="Times New Roman"/>
                <a:ea typeface="Times New Roman"/>
                <a:cs typeface="Times New Roman"/>
                <a:sym typeface="Times New Roman"/>
              </a:rPr>
              <a:t>đúng</a:t>
            </a:r>
            <a:r>
              <a:rPr lang="en-US" sz="2800">
                <a:solidFill>
                  <a:schemeClr val="dk1"/>
                </a:solidFill>
                <a:latin typeface="Times New Roman"/>
                <a:ea typeface="Times New Roman"/>
                <a:cs typeface="Times New Roman"/>
                <a:sym typeface="Times New Roman"/>
              </a:rPr>
              <a:t> (</a:t>
            </a:r>
            <a:r>
              <a:rPr lang="en-US" sz="2800" i="1">
                <a:solidFill>
                  <a:schemeClr val="dk1"/>
                </a:solidFill>
                <a:latin typeface="Times New Roman"/>
                <a:ea typeface="Times New Roman"/>
                <a:cs typeface="Times New Roman"/>
                <a:sym typeface="Times New Roman"/>
              </a:rPr>
              <a:t>true</a:t>
            </a:r>
            <a:r>
              <a:rPr lang="en-US" sz="2800">
                <a:solidFill>
                  <a:schemeClr val="dk1"/>
                </a:solidFill>
                <a:latin typeface="Times New Roman"/>
                <a:ea typeface="Times New Roman"/>
                <a:cs typeface="Times New Roman"/>
                <a:sym typeface="Times New Roman"/>
              </a:rPr>
              <a:t>) và </a:t>
            </a:r>
            <a:r>
              <a:rPr lang="en-US" sz="2800" i="1">
                <a:solidFill>
                  <a:schemeClr val="dk1"/>
                </a:solidFill>
                <a:latin typeface="Times New Roman"/>
                <a:ea typeface="Times New Roman"/>
                <a:cs typeface="Times New Roman"/>
                <a:sym typeface="Times New Roman"/>
              </a:rPr>
              <a:t>sai</a:t>
            </a:r>
            <a:r>
              <a:rPr lang="en-US" sz="2800">
                <a:solidFill>
                  <a:schemeClr val="dk1"/>
                </a:solidFill>
                <a:latin typeface="Times New Roman"/>
                <a:ea typeface="Times New Roman"/>
                <a:cs typeface="Times New Roman"/>
                <a:sym typeface="Times New Roman"/>
              </a:rPr>
              <a:t> (</a:t>
            </a:r>
            <a:r>
              <a:rPr lang="en-US" sz="2800" i="1">
                <a:solidFill>
                  <a:schemeClr val="dk1"/>
                </a:solidFill>
                <a:latin typeface="Times New Roman"/>
                <a:ea typeface="Times New Roman"/>
                <a:cs typeface="Times New Roman"/>
                <a:sym typeface="Times New Roman"/>
              </a:rPr>
              <a:t>false</a:t>
            </a:r>
            <a:r>
              <a:rPr lang="en-US" sz="2800">
                <a:solidFill>
                  <a:schemeClr val="dk1"/>
                </a:solidFill>
                <a:latin typeface="Times New Roman"/>
                <a:ea typeface="Times New Roman"/>
                <a:cs typeface="Times New Roman"/>
                <a:sym typeface="Times New Roman"/>
              </a:rPr>
              <a:t>)).</a:t>
            </a:r>
            <a:endParaRPr/>
          </a:p>
          <a:p>
            <a:pPr marL="457200" marR="0" lvl="0" indent="-457200" algn="l" rtl="0">
              <a:spcBef>
                <a:spcPts val="0"/>
              </a:spcBef>
              <a:spcAft>
                <a:spcPts val="0"/>
              </a:spcAft>
              <a:buClr>
                <a:schemeClr val="dk1"/>
              </a:buClr>
              <a:buSzPts val="2800"/>
              <a:buFont typeface="Arial"/>
              <a:buChar char="•"/>
            </a:pPr>
            <a:r>
              <a:rPr lang="en-US" sz="2800" b="1">
                <a:solidFill>
                  <a:schemeClr val="dk1"/>
                </a:solidFill>
                <a:latin typeface="Times New Roman"/>
                <a:ea typeface="Times New Roman"/>
                <a:cs typeface="Times New Roman"/>
                <a:sym typeface="Times New Roman"/>
              </a:rPr>
              <a:t>boolean</a:t>
            </a:r>
            <a:r>
              <a:rPr lang="en-US" sz="2800">
                <a:solidFill>
                  <a:schemeClr val="dk1"/>
                </a:solidFill>
                <a:latin typeface="Times New Roman"/>
                <a:ea typeface="Times New Roman"/>
                <a:cs typeface="Times New Roman"/>
                <a:sym typeface="Times New Roman"/>
              </a:rPr>
              <a:t>: biến nguyên thủy</a:t>
            </a:r>
            <a:endParaRPr sz="2800">
              <a:solidFill>
                <a:schemeClr val="dk1"/>
              </a:solidFill>
              <a:latin typeface="Times New Roman"/>
              <a:ea typeface="Times New Roman"/>
              <a:cs typeface="Times New Roman"/>
              <a:sym typeface="Times New Roman"/>
            </a:endParaRPr>
          </a:p>
          <a:p>
            <a:pPr marL="457200" marR="0" lvl="0" indent="-457200" algn="l" rtl="0">
              <a:spcBef>
                <a:spcPts val="0"/>
              </a:spcBef>
              <a:spcAft>
                <a:spcPts val="0"/>
              </a:spcAft>
              <a:buClr>
                <a:schemeClr val="dk1"/>
              </a:buClr>
              <a:buSzPts val="2800"/>
              <a:buFont typeface="Arial"/>
              <a:buChar char="•"/>
            </a:pPr>
            <a:r>
              <a:rPr lang="en-US" sz="2800" b="1">
                <a:solidFill>
                  <a:schemeClr val="dk1"/>
                </a:solidFill>
                <a:latin typeface="Times New Roman"/>
                <a:ea typeface="Times New Roman"/>
                <a:cs typeface="Times New Roman"/>
                <a:sym typeface="Times New Roman"/>
              </a:rPr>
              <a:t>Boolean</a:t>
            </a:r>
            <a:r>
              <a:rPr lang="en-US" sz="2800">
                <a:solidFill>
                  <a:schemeClr val="dk1"/>
                </a:solidFill>
                <a:latin typeface="Times New Roman"/>
                <a:ea typeface="Times New Roman"/>
                <a:cs typeface="Times New Roman"/>
                <a:sym typeface="Times New Roman"/>
              </a:rPr>
              <a:t>: biến đối tượng</a:t>
            </a:r>
            <a:endParaRPr sz="2800">
              <a:solidFill>
                <a:schemeClr val="dk1"/>
              </a:solidFill>
              <a:latin typeface="Times New Roman"/>
              <a:ea typeface="Times New Roman"/>
              <a:cs typeface="Times New Roman"/>
              <a:sym typeface="Times New Roman"/>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Sử dụng trong cấu trực rẽ nhánh(if/else)</a:t>
            </a:r>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Thường dùng để kiểm tra biểu thức so sánh</a:t>
            </a:r>
            <a:endParaRPr sz="2800">
              <a:solidFill>
                <a:schemeClr val="dk1"/>
              </a:solidFill>
              <a:latin typeface="Times New Roman"/>
              <a:ea typeface="Times New Roman"/>
              <a:cs typeface="Times New Roman"/>
              <a:sym typeface="Times New Roman"/>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VD</a:t>
            </a:r>
            <a:r>
              <a:rPr lang="en-US" sz="2800" i="1">
                <a:solidFill>
                  <a:schemeClr val="dk1"/>
                </a:solidFill>
                <a:latin typeface="Times New Roman"/>
                <a:ea typeface="Times New Roman"/>
                <a:cs typeface="Times New Roman"/>
                <a:sym typeface="Times New Roman"/>
              </a:rPr>
              <a:t>: if(2 &gt; 1) =&gt; true. if(10 &lt; 9) =&gt; false</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28"/>
                                        </p:tgtEl>
                                        <p:attrNameLst>
                                          <p:attrName>style.visibility</p:attrName>
                                        </p:attrNameLst>
                                      </p:cBhvr>
                                      <p:to>
                                        <p:strVal val="visible"/>
                                      </p:to>
                                    </p:set>
                                    <p:anim calcmode="lin" valueType="num">
                                      <p:cBhvr additive="base">
                                        <p:cTn id="7" dur="500"/>
                                        <p:tgtEl>
                                          <p:spTgt spid="528"/>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525"/>
                                        </p:tgtEl>
                                        <p:attrNameLst>
                                          <p:attrName>style.visibility</p:attrName>
                                        </p:attrNameLst>
                                      </p:cBhvr>
                                      <p:to>
                                        <p:strVal val="visible"/>
                                      </p:to>
                                    </p:set>
                                    <p:anim calcmode="lin" valueType="num">
                                      <p:cBhvr additive="base">
                                        <p:cTn id="10" dur="500"/>
                                        <p:tgtEl>
                                          <p:spTgt spid="52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pic>
        <p:nvPicPr>
          <p:cNvPr id="542" name="Google Shape;542;p25"/>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43" name="Google Shape;543;p25"/>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544" name="Google Shape;544;p25"/>
          <p:cNvGrpSpPr/>
          <p:nvPr/>
        </p:nvGrpSpPr>
        <p:grpSpPr>
          <a:xfrm>
            <a:off x="685800" y="1168025"/>
            <a:ext cx="9144000" cy="674550"/>
            <a:chOff x="3129129" y="1121776"/>
            <a:chExt cx="6189792" cy="1171624"/>
          </a:xfrm>
        </p:grpSpPr>
        <p:sp>
          <p:nvSpPr>
            <p:cNvPr id="545" name="Google Shape;545;p25"/>
            <p:cNvSpPr/>
            <p:nvPr/>
          </p:nvSpPr>
          <p:spPr>
            <a:xfrm>
              <a:off x="3129129" y="1121776"/>
              <a:ext cx="6189792"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546" name="Google Shape;546;p25"/>
            <p:cNvSpPr/>
            <p:nvPr/>
          </p:nvSpPr>
          <p:spPr>
            <a:xfrm>
              <a:off x="3289330" y="1253414"/>
              <a:ext cx="598069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600" b="1">
                  <a:solidFill>
                    <a:schemeClr val="lt1"/>
                  </a:solidFill>
                  <a:latin typeface="Times New Roman"/>
                  <a:ea typeface="Times New Roman"/>
                  <a:cs typeface="Times New Roman"/>
                  <a:sym typeface="Times New Roman"/>
                </a:rPr>
                <a:t>Cấu Trúc Rẽ Nhánh – Biến boolean</a:t>
              </a:r>
              <a:endParaRPr sz="2600" b="1">
                <a:solidFill>
                  <a:schemeClr val="lt1"/>
                </a:solidFill>
                <a:latin typeface="Times New Roman"/>
                <a:ea typeface="Times New Roman"/>
                <a:cs typeface="Times New Roman"/>
                <a:sym typeface="Times New Roman"/>
              </a:endParaRPr>
            </a:p>
          </p:txBody>
        </p:sp>
      </p:grpSp>
      <p:grpSp>
        <p:nvGrpSpPr>
          <p:cNvPr id="547" name="Google Shape;547;p25"/>
          <p:cNvGrpSpPr/>
          <p:nvPr/>
        </p:nvGrpSpPr>
        <p:grpSpPr>
          <a:xfrm>
            <a:off x="576096" y="1005712"/>
            <a:ext cx="1377213" cy="1300418"/>
            <a:chOff x="2811978" y="797258"/>
            <a:chExt cx="2097411" cy="2097411"/>
          </a:xfrm>
        </p:grpSpPr>
        <p:grpSp>
          <p:nvGrpSpPr>
            <p:cNvPr id="548" name="Google Shape;548;p25"/>
            <p:cNvGrpSpPr/>
            <p:nvPr/>
          </p:nvGrpSpPr>
          <p:grpSpPr>
            <a:xfrm>
              <a:off x="2811978" y="797258"/>
              <a:ext cx="2097411" cy="2097411"/>
              <a:chOff x="2900828" y="1018444"/>
              <a:chExt cx="1995613" cy="1995616"/>
            </a:xfrm>
          </p:grpSpPr>
          <p:grpSp>
            <p:nvGrpSpPr>
              <p:cNvPr id="549" name="Google Shape;549;p25"/>
              <p:cNvGrpSpPr/>
              <p:nvPr/>
            </p:nvGrpSpPr>
            <p:grpSpPr>
              <a:xfrm>
                <a:off x="2900828" y="1018444"/>
                <a:ext cx="1995613" cy="1995616"/>
                <a:chOff x="6447001" y="2430280"/>
                <a:chExt cx="3585705" cy="3585705"/>
              </a:xfrm>
            </p:grpSpPr>
            <p:sp>
              <p:nvSpPr>
                <p:cNvPr id="550" name="Google Shape;550;p25"/>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51" name="Google Shape;551;p25"/>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52" name="Google Shape;552;p25"/>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53" name="Google Shape;553;p25"/>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54" name="Google Shape;554;p25"/>
            <p:cNvSpPr txBox="1"/>
            <p:nvPr/>
          </p:nvSpPr>
          <p:spPr>
            <a:xfrm>
              <a:off x="3437820" y="1212512"/>
              <a:ext cx="872592"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05</a:t>
              </a:r>
              <a:endParaRPr sz="2400">
                <a:solidFill>
                  <a:srgbClr val="01ACBE"/>
                </a:solidFill>
                <a:latin typeface="Impact"/>
                <a:ea typeface="Impact"/>
                <a:cs typeface="Impact"/>
                <a:sym typeface="Impact"/>
              </a:endParaRPr>
            </a:p>
          </p:txBody>
        </p:sp>
      </p:grpSp>
      <p:sp>
        <p:nvSpPr>
          <p:cNvPr id="555" name="Google Shape;555;p25"/>
          <p:cNvSpPr txBox="1"/>
          <p:nvPr/>
        </p:nvSpPr>
        <p:spPr>
          <a:xfrm>
            <a:off x="1559731" y="2251770"/>
            <a:ext cx="8280904" cy="3539430"/>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Clr>
                <a:schemeClr val="dk1"/>
              </a:buClr>
              <a:buSzPts val="2800"/>
              <a:buFont typeface="Arial"/>
              <a:buChar char="•"/>
            </a:pPr>
            <a:r>
              <a:rPr lang="en-US" sz="2800" b="1" i="1">
                <a:solidFill>
                  <a:schemeClr val="dk1"/>
                </a:solidFill>
                <a:latin typeface="Times New Roman"/>
                <a:ea typeface="Times New Roman"/>
                <a:cs typeface="Times New Roman"/>
                <a:sym typeface="Times New Roman"/>
              </a:rPr>
              <a:t>Boolean data type</a:t>
            </a:r>
            <a:r>
              <a:rPr lang="en-US" sz="2800" i="1">
                <a:solidFill>
                  <a:schemeClr val="dk1"/>
                </a:solidFill>
                <a:latin typeface="Times New Roman"/>
                <a:ea typeface="Times New Roman"/>
                <a:cs typeface="Times New Roman"/>
                <a:sym typeface="Times New Roman"/>
              </a:rPr>
              <a:t>:</a:t>
            </a:r>
            <a:r>
              <a:rPr lang="en-US" sz="2800">
                <a:solidFill>
                  <a:schemeClr val="dk1"/>
                </a:solidFill>
                <a:latin typeface="Times New Roman"/>
                <a:ea typeface="Times New Roman"/>
                <a:cs typeface="Times New Roman"/>
                <a:sym typeface="Times New Roman"/>
              </a:rPr>
              <a:t> là một kiểu dữ liệu có một trong hai giá trị có thể (thường được kí hiệu là </a:t>
            </a:r>
            <a:r>
              <a:rPr lang="en-US" sz="2800" i="1">
                <a:solidFill>
                  <a:schemeClr val="dk1"/>
                </a:solidFill>
                <a:latin typeface="Times New Roman"/>
                <a:ea typeface="Times New Roman"/>
                <a:cs typeface="Times New Roman"/>
                <a:sym typeface="Times New Roman"/>
              </a:rPr>
              <a:t>đúng</a:t>
            </a:r>
            <a:r>
              <a:rPr lang="en-US" sz="2800">
                <a:solidFill>
                  <a:schemeClr val="dk1"/>
                </a:solidFill>
                <a:latin typeface="Times New Roman"/>
                <a:ea typeface="Times New Roman"/>
                <a:cs typeface="Times New Roman"/>
                <a:sym typeface="Times New Roman"/>
              </a:rPr>
              <a:t> (</a:t>
            </a:r>
            <a:r>
              <a:rPr lang="en-US" sz="2800" i="1">
                <a:solidFill>
                  <a:schemeClr val="dk1"/>
                </a:solidFill>
                <a:latin typeface="Times New Roman"/>
                <a:ea typeface="Times New Roman"/>
                <a:cs typeface="Times New Roman"/>
                <a:sym typeface="Times New Roman"/>
              </a:rPr>
              <a:t>true</a:t>
            </a:r>
            <a:r>
              <a:rPr lang="en-US" sz="2800">
                <a:solidFill>
                  <a:schemeClr val="dk1"/>
                </a:solidFill>
                <a:latin typeface="Times New Roman"/>
                <a:ea typeface="Times New Roman"/>
                <a:cs typeface="Times New Roman"/>
                <a:sym typeface="Times New Roman"/>
              </a:rPr>
              <a:t>) và </a:t>
            </a:r>
            <a:r>
              <a:rPr lang="en-US" sz="2800" i="1">
                <a:solidFill>
                  <a:schemeClr val="dk1"/>
                </a:solidFill>
                <a:latin typeface="Times New Roman"/>
                <a:ea typeface="Times New Roman"/>
                <a:cs typeface="Times New Roman"/>
                <a:sym typeface="Times New Roman"/>
              </a:rPr>
              <a:t>sai</a:t>
            </a:r>
            <a:r>
              <a:rPr lang="en-US" sz="2800">
                <a:solidFill>
                  <a:schemeClr val="dk1"/>
                </a:solidFill>
                <a:latin typeface="Times New Roman"/>
                <a:ea typeface="Times New Roman"/>
                <a:cs typeface="Times New Roman"/>
                <a:sym typeface="Times New Roman"/>
              </a:rPr>
              <a:t> (</a:t>
            </a:r>
            <a:r>
              <a:rPr lang="en-US" sz="2800" i="1">
                <a:solidFill>
                  <a:schemeClr val="dk1"/>
                </a:solidFill>
                <a:latin typeface="Times New Roman"/>
                <a:ea typeface="Times New Roman"/>
                <a:cs typeface="Times New Roman"/>
                <a:sym typeface="Times New Roman"/>
              </a:rPr>
              <a:t>false</a:t>
            </a:r>
            <a:r>
              <a:rPr lang="en-US" sz="2800">
                <a:solidFill>
                  <a:schemeClr val="dk1"/>
                </a:solidFill>
                <a:latin typeface="Times New Roman"/>
                <a:ea typeface="Times New Roman"/>
                <a:cs typeface="Times New Roman"/>
                <a:sym typeface="Times New Roman"/>
              </a:rPr>
              <a:t>)).</a:t>
            </a:r>
            <a:endParaRPr/>
          </a:p>
          <a:p>
            <a:pPr marL="457200" marR="0" lvl="0" indent="-457200" algn="l" rtl="0">
              <a:spcBef>
                <a:spcPts val="0"/>
              </a:spcBef>
              <a:spcAft>
                <a:spcPts val="0"/>
              </a:spcAft>
              <a:buClr>
                <a:schemeClr val="dk1"/>
              </a:buClr>
              <a:buSzPts val="2800"/>
              <a:buFont typeface="Arial"/>
              <a:buChar char="•"/>
            </a:pPr>
            <a:r>
              <a:rPr lang="en-US" sz="2800" b="1">
                <a:solidFill>
                  <a:schemeClr val="dk1"/>
                </a:solidFill>
                <a:latin typeface="Times New Roman"/>
                <a:ea typeface="Times New Roman"/>
                <a:cs typeface="Times New Roman"/>
                <a:sym typeface="Times New Roman"/>
              </a:rPr>
              <a:t>boolean</a:t>
            </a:r>
            <a:r>
              <a:rPr lang="en-US" sz="2800">
                <a:solidFill>
                  <a:schemeClr val="dk1"/>
                </a:solidFill>
                <a:latin typeface="Times New Roman"/>
                <a:ea typeface="Times New Roman"/>
                <a:cs typeface="Times New Roman"/>
                <a:sym typeface="Times New Roman"/>
              </a:rPr>
              <a:t>: biến nguyên thủy</a:t>
            </a:r>
            <a:endParaRPr sz="2800">
              <a:solidFill>
                <a:schemeClr val="dk1"/>
              </a:solidFill>
              <a:latin typeface="Times New Roman"/>
              <a:ea typeface="Times New Roman"/>
              <a:cs typeface="Times New Roman"/>
              <a:sym typeface="Times New Roman"/>
            </a:endParaRPr>
          </a:p>
          <a:p>
            <a:pPr marL="457200" marR="0" lvl="0" indent="-457200" algn="l" rtl="0">
              <a:spcBef>
                <a:spcPts val="0"/>
              </a:spcBef>
              <a:spcAft>
                <a:spcPts val="0"/>
              </a:spcAft>
              <a:buClr>
                <a:schemeClr val="dk1"/>
              </a:buClr>
              <a:buSzPts val="2800"/>
              <a:buFont typeface="Arial"/>
              <a:buChar char="•"/>
            </a:pPr>
            <a:r>
              <a:rPr lang="en-US" sz="2800" b="1">
                <a:solidFill>
                  <a:schemeClr val="dk1"/>
                </a:solidFill>
                <a:latin typeface="Times New Roman"/>
                <a:ea typeface="Times New Roman"/>
                <a:cs typeface="Times New Roman"/>
                <a:sym typeface="Times New Roman"/>
              </a:rPr>
              <a:t>Boolean</a:t>
            </a:r>
            <a:r>
              <a:rPr lang="en-US" sz="2800">
                <a:solidFill>
                  <a:schemeClr val="dk1"/>
                </a:solidFill>
                <a:latin typeface="Times New Roman"/>
                <a:ea typeface="Times New Roman"/>
                <a:cs typeface="Times New Roman"/>
                <a:sym typeface="Times New Roman"/>
              </a:rPr>
              <a:t>: biến đối tượng</a:t>
            </a:r>
            <a:endParaRPr sz="2800">
              <a:solidFill>
                <a:schemeClr val="dk1"/>
              </a:solidFill>
              <a:latin typeface="Times New Roman"/>
              <a:ea typeface="Times New Roman"/>
              <a:cs typeface="Times New Roman"/>
              <a:sym typeface="Times New Roman"/>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Sử dụng trong cấu trực rẽ nhánh(if/else)</a:t>
            </a:r>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Thường dùng để kiểm tra biểu thức so sánh</a:t>
            </a:r>
            <a:endParaRPr sz="2800">
              <a:solidFill>
                <a:schemeClr val="dk1"/>
              </a:solidFill>
              <a:latin typeface="Times New Roman"/>
              <a:ea typeface="Times New Roman"/>
              <a:cs typeface="Times New Roman"/>
              <a:sym typeface="Times New Roman"/>
            </a:endParaRPr>
          </a:p>
          <a:p>
            <a:pPr marL="457200" marR="0" lvl="0" indent="-457200" algn="l" rtl="0">
              <a:spcBef>
                <a:spcPts val="0"/>
              </a:spcBef>
              <a:spcAft>
                <a:spcPts val="0"/>
              </a:spcAft>
              <a:buClr>
                <a:schemeClr val="dk1"/>
              </a:buClr>
              <a:buSzPts val="2800"/>
              <a:buFont typeface="Arial"/>
              <a:buChar char="•"/>
            </a:pPr>
            <a:r>
              <a:rPr lang="en-US" sz="2800">
                <a:solidFill>
                  <a:schemeClr val="dk1"/>
                </a:solidFill>
                <a:latin typeface="Times New Roman"/>
                <a:ea typeface="Times New Roman"/>
                <a:cs typeface="Times New Roman"/>
                <a:sym typeface="Times New Roman"/>
              </a:rPr>
              <a:t>VD</a:t>
            </a:r>
            <a:r>
              <a:rPr lang="en-US" sz="2800" i="1">
                <a:solidFill>
                  <a:schemeClr val="dk1"/>
                </a:solidFill>
                <a:latin typeface="Times New Roman"/>
                <a:ea typeface="Times New Roman"/>
                <a:cs typeface="Times New Roman"/>
                <a:sym typeface="Times New Roman"/>
              </a:rPr>
              <a:t>:</a:t>
            </a:r>
            <a:r>
              <a:rPr lang="en-US" sz="1800" i="1">
                <a:solidFill>
                  <a:schemeClr val="dk1"/>
                </a:solidFill>
                <a:latin typeface="Consolas"/>
                <a:ea typeface="Consolas"/>
                <a:cs typeface="Consolas"/>
                <a:sym typeface="Consolas"/>
              </a:rPr>
              <a:t> if(2 &gt; 1) =&gt; true. if(10 &lt; 9) =&gt; false</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47"/>
                                        </p:tgtEl>
                                        <p:attrNameLst>
                                          <p:attrName>style.visibility</p:attrName>
                                        </p:attrNameLst>
                                      </p:cBhvr>
                                      <p:to>
                                        <p:strVal val="visible"/>
                                      </p:to>
                                    </p:set>
                                    <p:anim calcmode="lin" valueType="num">
                                      <p:cBhvr additive="base">
                                        <p:cTn id="7" dur="500"/>
                                        <p:tgtEl>
                                          <p:spTgt spid="547"/>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544"/>
                                        </p:tgtEl>
                                        <p:attrNameLst>
                                          <p:attrName>style.visibility</p:attrName>
                                        </p:attrNameLst>
                                      </p:cBhvr>
                                      <p:to>
                                        <p:strVal val="visible"/>
                                      </p:to>
                                    </p:set>
                                    <p:anim calcmode="lin" valueType="num">
                                      <p:cBhvr additive="base">
                                        <p:cTn id="10" dur="500"/>
                                        <p:tgtEl>
                                          <p:spTgt spid="54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pic>
        <p:nvPicPr>
          <p:cNvPr id="560" name="Google Shape;560;p26"/>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61" name="Google Shape;561;p26"/>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562" name="Google Shape;562;p26"/>
          <p:cNvGrpSpPr/>
          <p:nvPr/>
        </p:nvGrpSpPr>
        <p:grpSpPr>
          <a:xfrm>
            <a:off x="685800" y="1168025"/>
            <a:ext cx="9144000" cy="674550"/>
            <a:chOff x="3129129" y="1121776"/>
            <a:chExt cx="6189792" cy="1171624"/>
          </a:xfrm>
        </p:grpSpPr>
        <p:sp>
          <p:nvSpPr>
            <p:cNvPr id="563" name="Google Shape;563;p26"/>
            <p:cNvSpPr/>
            <p:nvPr/>
          </p:nvSpPr>
          <p:spPr>
            <a:xfrm>
              <a:off x="3129129" y="1121776"/>
              <a:ext cx="6189792"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564" name="Google Shape;564;p26"/>
            <p:cNvSpPr/>
            <p:nvPr/>
          </p:nvSpPr>
          <p:spPr>
            <a:xfrm>
              <a:off x="3289330" y="1253414"/>
              <a:ext cx="598069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2600" b="1">
                  <a:solidFill>
                    <a:schemeClr val="lt1"/>
                  </a:solidFill>
                  <a:latin typeface="Times New Roman"/>
                  <a:ea typeface="Times New Roman"/>
                  <a:cs typeface="Times New Roman"/>
                  <a:sym typeface="Times New Roman"/>
                </a:rPr>
                <a:t>Cấu Trúc Rẽ Nhánh-Biểu Thức Điều Kiện Trong Java</a:t>
              </a:r>
              <a:endParaRPr sz="2600" b="1">
                <a:solidFill>
                  <a:schemeClr val="lt1"/>
                </a:solidFill>
                <a:latin typeface="Times New Roman"/>
                <a:ea typeface="Times New Roman"/>
                <a:cs typeface="Times New Roman"/>
                <a:sym typeface="Times New Roman"/>
              </a:endParaRPr>
            </a:p>
          </p:txBody>
        </p:sp>
      </p:grpSp>
      <p:grpSp>
        <p:nvGrpSpPr>
          <p:cNvPr id="565" name="Google Shape;565;p26"/>
          <p:cNvGrpSpPr/>
          <p:nvPr/>
        </p:nvGrpSpPr>
        <p:grpSpPr>
          <a:xfrm>
            <a:off x="576096" y="1005712"/>
            <a:ext cx="1377213" cy="1300418"/>
            <a:chOff x="2811978" y="797258"/>
            <a:chExt cx="2097411" cy="2097411"/>
          </a:xfrm>
        </p:grpSpPr>
        <p:grpSp>
          <p:nvGrpSpPr>
            <p:cNvPr id="566" name="Google Shape;566;p26"/>
            <p:cNvGrpSpPr/>
            <p:nvPr/>
          </p:nvGrpSpPr>
          <p:grpSpPr>
            <a:xfrm>
              <a:off x="2811978" y="797258"/>
              <a:ext cx="2097411" cy="2097411"/>
              <a:chOff x="2900828" y="1018444"/>
              <a:chExt cx="1995613" cy="1995616"/>
            </a:xfrm>
          </p:grpSpPr>
          <p:grpSp>
            <p:nvGrpSpPr>
              <p:cNvPr id="567" name="Google Shape;567;p26"/>
              <p:cNvGrpSpPr/>
              <p:nvPr/>
            </p:nvGrpSpPr>
            <p:grpSpPr>
              <a:xfrm>
                <a:off x="2900828" y="1018444"/>
                <a:ext cx="1995613" cy="1995616"/>
                <a:chOff x="6447001" y="2430280"/>
                <a:chExt cx="3585705" cy="3585705"/>
              </a:xfrm>
            </p:grpSpPr>
            <p:sp>
              <p:nvSpPr>
                <p:cNvPr id="568" name="Google Shape;568;p26"/>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69" name="Google Shape;569;p26"/>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70" name="Google Shape;570;p26"/>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71" name="Google Shape;571;p26"/>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72" name="Google Shape;572;p26"/>
            <p:cNvSpPr txBox="1"/>
            <p:nvPr/>
          </p:nvSpPr>
          <p:spPr>
            <a:xfrm>
              <a:off x="3437820" y="1212512"/>
              <a:ext cx="872592"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05</a:t>
              </a:r>
              <a:endParaRPr sz="2400">
                <a:solidFill>
                  <a:srgbClr val="01ACBE"/>
                </a:solidFill>
                <a:latin typeface="Impact"/>
                <a:ea typeface="Impact"/>
                <a:cs typeface="Impact"/>
                <a:sym typeface="Impact"/>
              </a:endParaRPr>
            </a:p>
          </p:txBody>
        </p:sp>
      </p:grpSp>
      <p:sp>
        <p:nvSpPr>
          <p:cNvPr id="573" name="Google Shape;573;p26"/>
          <p:cNvSpPr/>
          <p:nvPr/>
        </p:nvSpPr>
        <p:spPr>
          <a:xfrm>
            <a:off x="3906825" y="1891624"/>
            <a:ext cx="2746637" cy="732477"/>
          </a:xfrm>
          <a:prstGeom prst="downArrowCallout">
            <a:avLst>
              <a:gd name="adj1" fmla="val 25000"/>
              <a:gd name="adj2" fmla="val 25000"/>
              <a:gd name="adj3" fmla="val 25000"/>
              <a:gd name="adj4" fmla="val 64977"/>
            </a:avLst>
          </a:prstGeom>
          <a:solidFill>
            <a:schemeClr val="accent5"/>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lt1"/>
                </a:solidFill>
                <a:latin typeface="Times New Roman"/>
                <a:ea typeface="Times New Roman"/>
                <a:cs typeface="Times New Roman"/>
                <a:sym typeface="Times New Roman"/>
              </a:rPr>
              <a:t>KHỐI LỆNH</a:t>
            </a:r>
            <a:endParaRPr/>
          </a:p>
        </p:txBody>
      </p:sp>
      <p:sp>
        <p:nvSpPr>
          <p:cNvPr id="574" name="Google Shape;574;p26"/>
          <p:cNvSpPr/>
          <p:nvPr/>
        </p:nvSpPr>
        <p:spPr>
          <a:xfrm>
            <a:off x="1274104" y="2040875"/>
            <a:ext cx="226881" cy="674550"/>
          </a:xfrm>
          <a:prstGeom prst="leftBrace">
            <a:avLst>
              <a:gd name="adj1" fmla="val 8333"/>
              <a:gd name="adj2" fmla="val 50000"/>
            </a:avLst>
          </a:prstGeom>
          <a:noFill/>
          <a:ln w="190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1">
              <a:solidFill>
                <a:srgbClr val="262626"/>
              </a:solidFill>
              <a:latin typeface="Arial"/>
              <a:ea typeface="Arial"/>
              <a:cs typeface="Arial"/>
              <a:sym typeface="Arial"/>
            </a:endParaRPr>
          </a:p>
        </p:txBody>
      </p:sp>
      <p:sp>
        <p:nvSpPr>
          <p:cNvPr id="575" name="Google Shape;575;p26"/>
          <p:cNvSpPr/>
          <p:nvPr/>
        </p:nvSpPr>
        <p:spPr>
          <a:xfrm>
            <a:off x="1279666" y="5430445"/>
            <a:ext cx="215759" cy="741755"/>
          </a:xfrm>
          <a:prstGeom prst="rightBrace">
            <a:avLst>
              <a:gd name="adj1" fmla="val 8333"/>
              <a:gd name="adj2" fmla="val 50000"/>
            </a:avLst>
          </a:prstGeom>
          <a:noFill/>
          <a:ln w="190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cxnSp>
        <p:nvCxnSpPr>
          <p:cNvPr id="576" name="Google Shape;576;p26"/>
          <p:cNvCxnSpPr/>
          <p:nvPr/>
        </p:nvCxnSpPr>
        <p:spPr>
          <a:xfrm>
            <a:off x="1274104" y="2919735"/>
            <a:ext cx="0" cy="2310064"/>
          </a:xfrm>
          <a:prstGeom prst="straightConnector1">
            <a:avLst/>
          </a:prstGeom>
          <a:noFill/>
          <a:ln w="9525" cap="flat" cmpd="sng">
            <a:solidFill>
              <a:schemeClr val="accent1"/>
            </a:solidFill>
            <a:prstDash val="solid"/>
            <a:miter lim="800000"/>
            <a:headEnd type="none" w="sm" len="sm"/>
            <a:tailEnd type="none" w="sm" len="sm"/>
          </a:ln>
        </p:spPr>
      </p:cxnSp>
      <p:sp>
        <p:nvSpPr>
          <p:cNvPr id="577" name="Google Shape;577;p26"/>
          <p:cNvSpPr txBox="1"/>
          <p:nvPr/>
        </p:nvSpPr>
        <p:spPr>
          <a:xfrm>
            <a:off x="1684573" y="2624101"/>
            <a:ext cx="8021469" cy="3000821"/>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600"/>
              <a:buFont typeface="Times New Roman"/>
              <a:buChar char="-"/>
            </a:pPr>
            <a:r>
              <a:rPr lang="en-US" sz="2600">
                <a:solidFill>
                  <a:schemeClr val="dk1"/>
                </a:solidFill>
                <a:latin typeface="Times New Roman"/>
                <a:ea typeface="Times New Roman"/>
                <a:cs typeface="Times New Roman"/>
                <a:sym typeface="Times New Roman"/>
              </a:rPr>
              <a:t>Là một nhóm các dòng lệnh. BAO BỞI CẶP DẤU {}</a:t>
            </a:r>
            <a:endParaRPr/>
          </a:p>
          <a:p>
            <a:pPr marL="285750" marR="0" lvl="0" indent="-285750" algn="l" rtl="0">
              <a:spcBef>
                <a:spcPts val="0"/>
              </a:spcBef>
              <a:spcAft>
                <a:spcPts val="0"/>
              </a:spcAft>
              <a:buClr>
                <a:schemeClr val="dk1"/>
              </a:buClr>
              <a:buSzPts val="2600"/>
              <a:buFont typeface="Times New Roman"/>
              <a:buChar char="-"/>
            </a:pPr>
            <a:r>
              <a:rPr lang="en-US" sz="2600">
                <a:solidFill>
                  <a:schemeClr val="dk1"/>
                </a:solidFill>
                <a:latin typeface="Times New Roman"/>
                <a:ea typeface="Times New Roman"/>
                <a:cs typeface="Times New Roman"/>
                <a:sym typeface="Times New Roman"/>
              </a:rPr>
              <a:t>Được thực thi một cách tuần tự từ trên xuống dưới</a:t>
            </a:r>
            <a:endParaRPr sz="2600">
              <a:solidFill>
                <a:schemeClr val="dk1"/>
              </a:solidFill>
              <a:latin typeface="Times New Roman"/>
              <a:ea typeface="Times New Roman"/>
              <a:cs typeface="Times New Roman"/>
              <a:sym typeface="Times New Roman"/>
            </a:endParaRPr>
          </a:p>
          <a:p>
            <a:pPr marL="285750" marR="0" lvl="0" indent="-285750" algn="l" rtl="0">
              <a:spcBef>
                <a:spcPts val="0"/>
              </a:spcBef>
              <a:spcAft>
                <a:spcPts val="0"/>
              </a:spcAft>
              <a:buClr>
                <a:schemeClr val="dk1"/>
              </a:buClr>
              <a:buSzPts val="2600"/>
              <a:buFont typeface="Times New Roman"/>
              <a:buChar char="-"/>
            </a:pPr>
            <a:r>
              <a:rPr lang="en-US" sz="2600">
                <a:solidFill>
                  <a:schemeClr val="dk1"/>
                </a:solidFill>
                <a:latin typeface="Times New Roman"/>
                <a:ea typeface="Times New Roman"/>
                <a:cs typeface="Times New Roman"/>
                <a:sym typeface="Times New Roman"/>
              </a:rPr>
              <a:t>Phạm vi của biến nằm trong khối lệnh (Biến cục bộ):</a:t>
            </a:r>
            <a:endParaRPr/>
          </a:p>
          <a:p>
            <a:pPr marL="628650" marR="0" lvl="1" indent="-285750" algn="l" rtl="0">
              <a:spcBef>
                <a:spcPts val="0"/>
              </a:spcBef>
              <a:spcAft>
                <a:spcPts val="0"/>
              </a:spcAft>
              <a:buClr>
                <a:schemeClr val="dk1"/>
              </a:buClr>
              <a:buSzPts val="2600"/>
              <a:buFont typeface="Times New Roman"/>
              <a:buChar char="-"/>
            </a:pPr>
            <a:r>
              <a:rPr lang="en-US" sz="2600" b="0" i="0" u="none" strike="noStrike" cap="none">
                <a:solidFill>
                  <a:schemeClr val="dk1"/>
                </a:solidFill>
                <a:latin typeface="Times New Roman"/>
                <a:ea typeface="Times New Roman"/>
                <a:cs typeface="Times New Roman"/>
                <a:sym typeface="Times New Roman"/>
              </a:rPr>
              <a:t>Chỉ có thể sử dụng trong khối lệnh đã khai báo</a:t>
            </a:r>
            <a:endParaRPr sz="2600" b="0" i="0" u="none" strike="noStrike" cap="none">
              <a:solidFill>
                <a:schemeClr val="dk1"/>
              </a:solidFill>
              <a:latin typeface="Times New Roman"/>
              <a:ea typeface="Times New Roman"/>
              <a:cs typeface="Times New Roman"/>
              <a:sym typeface="Times New Roman"/>
            </a:endParaRPr>
          </a:p>
          <a:p>
            <a:pPr marL="628650" marR="0" lvl="1" indent="-285750" algn="l" rtl="0">
              <a:spcBef>
                <a:spcPts val="0"/>
              </a:spcBef>
              <a:spcAft>
                <a:spcPts val="0"/>
              </a:spcAft>
              <a:buClr>
                <a:schemeClr val="dk1"/>
              </a:buClr>
              <a:buSzPts val="2600"/>
              <a:buFont typeface="Times New Roman"/>
              <a:buChar char="-"/>
            </a:pPr>
            <a:r>
              <a:rPr lang="en-US" sz="2600" b="0" i="0" u="none" strike="noStrike" cap="none">
                <a:solidFill>
                  <a:schemeClr val="dk1"/>
                </a:solidFill>
                <a:latin typeface="Times New Roman"/>
                <a:ea typeface="Times New Roman"/>
                <a:cs typeface="Times New Roman"/>
                <a:sym typeface="Times New Roman"/>
              </a:rPr>
              <a:t>Với các khối lồng nhau. Biến có thể đặt trùng tên</a:t>
            </a:r>
            <a:endParaRPr sz="2600" b="0" i="0" u="none" strike="noStrike" cap="none">
              <a:solidFill>
                <a:schemeClr val="dk1"/>
              </a:solidFill>
              <a:latin typeface="Times New Roman"/>
              <a:ea typeface="Times New Roman"/>
              <a:cs typeface="Times New Roman"/>
              <a:sym typeface="Times New Roman"/>
            </a:endParaRPr>
          </a:p>
          <a:p>
            <a:pPr marL="628650" marR="0" lvl="1" indent="-285750" algn="l" rtl="0">
              <a:spcBef>
                <a:spcPts val="0"/>
              </a:spcBef>
              <a:spcAft>
                <a:spcPts val="0"/>
              </a:spcAft>
              <a:buClr>
                <a:schemeClr val="dk1"/>
              </a:buClr>
              <a:buSzPts val="2600"/>
              <a:buFont typeface="Times New Roman"/>
              <a:buChar char="-"/>
            </a:pPr>
            <a:r>
              <a:rPr lang="en-US" sz="2600" b="0" i="0" u="none" strike="noStrike" cap="none">
                <a:solidFill>
                  <a:schemeClr val="dk1"/>
                </a:solidFill>
                <a:latin typeface="Times New Roman"/>
                <a:ea typeface="Times New Roman"/>
                <a:cs typeface="Times New Roman"/>
                <a:sym typeface="Times New Roman"/>
              </a:rPr>
              <a:t>Biến ở khối lệnh con được ưu tiên</a:t>
            </a:r>
            <a:endParaRPr sz="2600" b="0" i="0" u="none" strike="noStrike" cap="none">
              <a:solidFill>
                <a:schemeClr val="dk1"/>
              </a:solidFill>
              <a:latin typeface="Times New Roman"/>
              <a:ea typeface="Times New Roman"/>
              <a:cs typeface="Times New Roman"/>
              <a:sym typeface="Times New Roman"/>
            </a:endParaRPr>
          </a:p>
          <a:p>
            <a:pPr marL="628650" marR="0" lvl="1" indent="-285750" algn="l" rtl="0">
              <a:spcBef>
                <a:spcPts val="0"/>
              </a:spcBef>
              <a:spcAft>
                <a:spcPts val="0"/>
              </a:spcAft>
              <a:buClr>
                <a:schemeClr val="dk1"/>
              </a:buClr>
              <a:buSzPts val="2600"/>
              <a:buFont typeface="Times New Roman"/>
              <a:buChar char="-"/>
            </a:pPr>
            <a:r>
              <a:rPr lang="en-US" sz="2600" b="0" i="0" u="none" strike="noStrike" cap="none">
                <a:solidFill>
                  <a:schemeClr val="dk1"/>
                </a:solidFill>
                <a:latin typeface="Times New Roman"/>
                <a:ea typeface="Times New Roman"/>
                <a:cs typeface="Times New Roman"/>
                <a:sym typeface="Times New Roman"/>
              </a:rPr>
              <a:t>Một hàm là một khối lệnh</a:t>
            </a:r>
            <a:endParaRPr sz="2600" b="0" i="0" u="none" strike="noStrike" cap="none">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65"/>
                                        </p:tgtEl>
                                        <p:attrNameLst>
                                          <p:attrName>style.visibility</p:attrName>
                                        </p:attrNameLst>
                                      </p:cBhvr>
                                      <p:to>
                                        <p:strVal val="visible"/>
                                      </p:to>
                                    </p:set>
                                    <p:anim calcmode="lin" valueType="num">
                                      <p:cBhvr additive="base">
                                        <p:cTn id="7" dur="500"/>
                                        <p:tgtEl>
                                          <p:spTgt spid="565"/>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562"/>
                                        </p:tgtEl>
                                        <p:attrNameLst>
                                          <p:attrName>style.visibility</p:attrName>
                                        </p:attrNameLst>
                                      </p:cBhvr>
                                      <p:to>
                                        <p:strVal val="visible"/>
                                      </p:to>
                                    </p:set>
                                    <p:anim calcmode="lin" valueType="num">
                                      <p:cBhvr additive="base">
                                        <p:cTn id="10" dur="500"/>
                                        <p:tgtEl>
                                          <p:spTgt spid="56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pic>
        <p:nvPicPr>
          <p:cNvPr id="582" name="Google Shape;582;p27"/>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83" name="Google Shape;583;p27"/>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584" name="Google Shape;584;p27"/>
          <p:cNvGrpSpPr/>
          <p:nvPr/>
        </p:nvGrpSpPr>
        <p:grpSpPr>
          <a:xfrm>
            <a:off x="685800" y="1168025"/>
            <a:ext cx="9144000" cy="674550"/>
            <a:chOff x="3129129" y="1121776"/>
            <a:chExt cx="6189792" cy="1171624"/>
          </a:xfrm>
        </p:grpSpPr>
        <p:sp>
          <p:nvSpPr>
            <p:cNvPr id="585" name="Google Shape;585;p27"/>
            <p:cNvSpPr/>
            <p:nvPr/>
          </p:nvSpPr>
          <p:spPr>
            <a:xfrm>
              <a:off x="3129129" y="1121776"/>
              <a:ext cx="6189792"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586" name="Google Shape;586;p27"/>
            <p:cNvSpPr/>
            <p:nvPr/>
          </p:nvSpPr>
          <p:spPr>
            <a:xfrm>
              <a:off x="3289330" y="1253414"/>
              <a:ext cx="598069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2600" b="1">
                  <a:solidFill>
                    <a:schemeClr val="lt1"/>
                  </a:solidFill>
                  <a:latin typeface="Times New Roman"/>
                  <a:ea typeface="Times New Roman"/>
                  <a:cs typeface="Times New Roman"/>
                  <a:sym typeface="Times New Roman"/>
                </a:rPr>
                <a:t>Cấu Trúc Rẽ Nhánh-Biểu Thức Điều Kiện Trong Java</a:t>
              </a:r>
              <a:endParaRPr sz="2600" b="1">
                <a:solidFill>
                  <a:schemeClr val="lt1"/>
                </a:solidFill>
                <a:latin typeface="Times New Roman"/>
                <a:ea typeface="Times New Roman"/>
                <a:cs typeface="Times New Roman"/>
                <a:sym typeface="Times New Roman"/>
              </a:endParaRPr>
            </a:p>
          </p:txBody>
        </p:sp>
      </p:grpSp>
      <p:grpSp>
        <p:nvGrpSpPr>
          <p:cNvPr id="587" name="Google Shape;587;p27"/>
          <p:cNvGrpSpPr/>
          <p:nvPr/>
        </p:nvGrpSpPr>
        <p:grpSpPr>
          <a:xfrm>
            <a:off x="576096" y="1005712"/>
            <a:ext cx="1377213" cy="1300418"/>
            <a:chOff x="2811978" y="797258"/>
            <a:chExt cx="2097411" cy="2097411"/>
          </a:xfrm>
        </p:grpSpPr>
        <p:grpSp>
          <p:nvGrpSpPr>
            <p:cNvPr id="588" name="Google Shape;588;p27"/>
            <p:cNvGrpSpPr/>
            <p:nvPr/>
          </p:nvGrpSpPr>
          <p:grpSpPr>
            <a:xfrm>
              <a:off x="2811978" y="797258"/>
              <a:ext cx="2097411" cy="2097411"/>
              <a:chOff x="2900828" y="1018444"/>
              <a:chExt cx="1995613" cy="1995616"/>
            </a:xfrm>
          </p:grpSpPr>
          <p:grpSp>
            <p:nvGrpSpPr>
              <p:cNvPr id="589" name="Google Shape;589;p27"/>
              <p:cNvGrpSpPr/>
              <p:nvPr/>
            </p:nvGrpSpPr>
            <p:grpSpPr>
              <a:xfrm>
                <a:off x="2900828" y="1018444"/>
                <a:ext cx="1995613" cy="1995616"/>
                <a:chOff x="6447001" y="2430280"/>
                <a:chExt cx="3585705" cy="3585705"/>
              </a:xfrm>
            </p:grpSpPr>
            <p:sp>
              <p:nvSpPr>
                <p:cNvPr id="590" name="Google Shape;590;p27"/>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91" name="Google Shape;591;p27"/>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92" name="Google Shape;592;p27"/>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93" name="Google Shape;593;p27"/>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94" name="Google Shape;594;p27"/>
            <p:cNvSpPr txBox="1"/>
            <p:nvPr/>
          </p:nvSpPr>
          <p:spPr>
            <a:xfrm>
              <a:off x="3437820" y="1212512"/>
              <a:ext cx="872592"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05</a:t>
              </a:r>
              <a:endParaRPr sz="2400">
                <a:solidFill>
                  <a:srgbClr val="01ACBE"/>
                </a:solidFill>
                <a:latin typeface="Impact"/>
                <a:ea typeface="Impact"/>
                <a:cs typeface="Impact"/>
                <a:sym typeface="Impact"/>
              </a:endParaRPr>
            </a:p>
          </p:txBody>
        </p:sp>
      </p:grpSp>
      <p:sp>
        <p:nvSpPr>
          <p:cNvPr id="595" name="Google Shape;595;p27"/>
          <p:cNvSpPr/>
          <p:nvPr/>
        </p:nvSpPr>
        <p:spPr>
          <a:xfrm>
            <a:off x="3863107" y="5518422"/>
            <a:ext cx="2142031" cy="463086"/>
          </a:xfrm>
          <a:prstGeom prst="downArrowCallout">
            <a:avLst>
              <a:gd name="adj1" fmla="val 25000"/>
              <a:gd name="adj2" fmla="val 25000"/>
              <a:gd name="adj3" fmla="val 25000"/>
              <a:gd name="adj4" fmla="val 64977"/>
            </a:avLst>
          </a:prstGeom>
          <a:solidFill>
            <a:schemeClr val="accent5"/>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lt1"/>
                </a:solidFill>
                <a:latin typeface="Times New Roman"/>
                <a:ea typeface="Times New Roman"/>
                <a:cs typeface="Times New Roman"/>
                <a:sym typeface="Times New Roman"/>
              </a:rPr>
              <a:t>KHỐI LỆNH</a:t>
            </a:r>
            <a:endParaRPr/>
          </a:p>
        </p:txBody>
      </p:sp>
      <p:sp>
        <p:nvSpPr>
          <p:cNvPr id="596" name="Google Shape;596;p27"/>
          <p:cNvSpPr/>
          <p:nvPr/>
        </p:nvSpPr>
        <p:spPr>
          <a:xfrm>
            <a:off x="1274104" y="2040875"/>
            <a:ext cx="226881" cy="674550"/>
          </a:xfrm>
          <a:prstGeom prst="leftBrace">
            <a:avLst>
              <a:gd name="adj1" fmla="val 8333"/>
              <a:gd name="adj2" fmla="val 50000"/>
            </a:avLst>
          </a:prstGeom>
          <a:noFill/>
          <a:ln w="190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1">
              <a:solidFill>
                <a:srgbClr val="262626"/>
              </a:solidFill>
              <a:latin typeface="Arial"/>
              <a:ea typeface="Arial"/>
              <a:cs typeface="Arial"/>
              <a:sym typeface="Arial"/>
            </a:endParaRPr>
          </a:p>
        </p:txBody>
      </p:sp>
      <p:sp>
        <p:nvSpPr>
          <p:cNvPr id="597" name="Google Shape;597;p27"/>
          <p:cNvSpPr/>
          <p:nvPr/>
        </p:nvSpPr>
        <p:spPr>
          <a:xfrm>
            <a:off x="1279666" y="5430445"/>
            <a:ext cx="215759" cy="741755"/>
          </a:xfrm>
          <a:prstGeom prst="rightBrace">
            <a:avLst>
              <a:gd name="adj1" fmla="val 8333"/>
              <a:gd name="adj2" fmla="val 50000"/>
            </a:avLst>
          </a:prstGeom>
          <a:noFill/>
          <a:ln w="190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cxnSp>
        <p:nvCxnSpPr>
          <p:cNvPr id="598" name="Google Shape;598;p27"/>
          <p:cNvCxnSpPr/>
          <p:nvPr/>
        </p:nvCxnSpPr>
        <p:spPr>
          <a:xfrm>
            <a:off x="1274104" y="2919735"/>
            <a:ext cx="0" cy="2310064"/>
          </a:xfrm>
          <a:prstGeom prst="straightConnector1">
            <a:avLst/>
          </a:prstGeom>
          <a:noFill/>
          <a:ln w="9525" cap="flat" cmpd="sng">
            <a:solidFill>
              <a:schemeClr val="accent1"/>
            </a:solidFill>
            <a:prstDash val="solid"/>
            <a:miter lim="800000"/>
            <a:headEnd type="none" w="sm" len="sm"/>
            <a:tailEnd type="none" w="sm" len="sm"/>
          </a:ln>
        </p:spPr>
      </p:cxnSp>
      <p:pic>
        <p:nvPicPr>
          <p:cNvPr id="599" name="Google Shape;599;p27" descr="Cấu trúc điều khiển rẽ nhánh if…else trong Python"/>
          <p:cNvPicPr preferRelativeResize="0"/>
          <p:nvPr/>
        </p:nvPicPr>
        <p:blipFill rotWithShape="1">
          <a:blip r:embed="rId5">
            <a:alphaModFix/>
          </a:blip>
          <a:srcRect/>
          <a:stretch/>
        </p:blipFill>
        <p:spPr>
          <a:xfrm>
            <a:off x="1274104" y="1961275"/>
            <a:ext cx="7086600" cy="420442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87"/>
                                        </p:tgtEl>
                                        <p:attrNameLst>
                                          <p:attrName>style.visibility</p:attrName>
                                        </p:attrNameLst>
                                      </p:cBhvr>
                                      <p:to>
                                        <p:strVal val="visible"/>
                                      </p:to>
                                    </p:set>
                                    <p:anim calcmode="lin" valueType="num">
                                      <p:cBhvr additive="base">
                                        <p:cTn id="7" dur="500"/>
                                        <p:tgtEl>
                                          <p:spTgt spid="587"/>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584"/>
                                        </p:tgtEl>
                                        <p:attrNameLst>
                                          <p:attrName>style.visibility</p:attrName>
                                        </p:attrNameLst>
                                      </p:cBhvr>
                                      <p:to>
                                        <p:strVal val="visible"/>
                                      </p:to>
                                    </p:set>
                                    <p:anim calcmode="lin" valueType="num">
                                      <p:cBhvr additive="base">
                                        <p:cTn id="10" dur="500"/>
                                        <p:tgtEl>
                                          <p:spTgt spid="58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pic>
        <p:nvPicPr>
          <p:cNvPr id="604" name="Google Shape;604;p28"/>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605" name="Google Shape;605;p28"/>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606" name="Google Shape;606;p28"/>
          <p:cNvGrpSpPr/>
          <p:nvPr/>
        </p:nvGrpSpPr>
        <p:grpSpPr>
          <a:xfrm>
            <a:off x="1371600" y="1217182"/>
            <a:ext cx="9144000" cy="674550"/>
            <a:chOff x="3129129" y="1121776"/>
            <a:chExt cx="6189792" cy="1171624"/>
          </a:xfrm>
        </p:grpSpPr>
        <p:sp>
          <p:nvSpPr>
            <p:cNvPr id="607" name="Google Shape;607;p28"/>
            <p:cNvSpPr/>
            <p:nvPr/>
          </p:nvSpPr>
          <p:spPr>
            <a:xfrm>
              <a:off x="3129129" y="1121776"/>
              <a:ext cx="6189792"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608" name="Google Shape;608;p28"/>
            <p:cNvSpPr/>
            <p:nvPr/>
          </p:nvSpPr>
          <p:spPr>
            <a:xfrm>
              <a:off x="3289330" y="1253414"/>
              <a:ext cx="598069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2600" b="1">
                  <a:solidFill>
                    <a:schemeClr val="lt1"/>
                  </a:solidFill>
                  <a:latin typeface="Times New Roman"/>
                  <a:ea typeface="Times New Roman"/>
                  <a:cs typeface="Times New Roman"/>
                  <a:sym typeface="Times New Roman"/>
                </a:rPr>
                <a:t>Cấu Trúc Rẽ Nhánh-Biểu Thức Điều Kiện Trong Java</a:t>
              </a:r>
              <a:endParaRPr sz="2600" b="1">
                <a:solidFill>
                  <a:schemeClr val="lt1"/>
                </a:solidFill>
                <a:latin typeface="Times New Roman"/>
                <a:ea typeface="Times New Roman"/>
                <a:cs typeface="Times New Roman"/>
                <a:sym typeface="Times New Roman"/>
              </a:endParaRPr>
            </a:p>
          </p:txBody>
        </p:sp>
      </p:grpSp>
      <p:grpSp>
        <p:nvGrpSpPr>
          <p:cNvPr id="609" name="Google Shape;609;p28"/>
          <p:cNvGrpSpPr/>
          <p:nvPr/>
        </p:nvGrpSpPr>
        <p:grpSpPr>
          <a:xfrm>
            <a:off x="1261896" y="1054869"/>
            <a:ext cx="1377213" cy="1300418"/>
            <a:chOff x="2811978" y="797258"/>
            <a:chExt cx="2097411" cy="2097411"/>
          </a:xfrm>
        </p:grpSpPr>
        <p:grpSp>
          <p:nvGrpSpPr>
            <p:cNvPr id="610" name="Google Shape;610;p28"/>
            <p:cNvGrpSpPr/>
            <p:nvPr/>
          </p:nvGrpSpPr>
          <p:grpSpPr>
            <a:xfrm>
              <a:off x="2811978" y="797258"/>
              <a:ext cx="2097411" cy="2097411"/>
              <a:chOff x="2900828" y="1018444"/>
              <a:chExt cx="1995613" cy="1995616"/>
            </a:xfrm>
          </p:grpSpPr>
          <p:grpSp>
            <p:nvGrpSpPr>
              <p:cNvPr id="611" name="Google Shape;611;p28"/>
              <p:cNvGrpSpPr/>
              <p:nvPr/>
            </p:nvGrpSpPr>
            <p:grpSpPr>
              <a:xfrm>
                <a:off x="2900828" y="1018444"/>
                <a:ext cx="1995613" cy="1995616"/>
                <a:chOff x="6447001" y="2430280"/>
                <a:chExt cx="3585705" cy="3585705"/>
              </a:xfrm>
            </p:grpSpPr>
            <p:sp>
              <p:nvSpPr>
                <p:cNvPr id="612" name="Google Shape;612;p28"/>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613" name="Google Shape;613;p28"/>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614" name="Google Shape;614;p28"/>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615" name="Google Shape;615;p28"/>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616" name="Google Shape;616;p28"/>
            <p:cNvSpPr txBox="1"/>
            <p:nvPr/>
          </p:nvSpPr>
          <p:spPr>
            <a:xfrm>
              <a:off x="3437820" y="1212512"/>
              <a:ext cx="854046"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05</a:t>
              </a:r>
              <a:endParaRPr sz="2400">
                <a:solidFill>
                  <a:srgbClr val="01ACBE"/>
                </a:solidFill>
                <a:latin typeface="Impact"/>
                <a:ea typeface="Impact"/>
                <a:cs typeface="Impact"/>
                <a:sym typeface="Impact"/>
              </a:endParaRPr>
            </a:p>
          </p:txBody>
        </p:sp>
      </p:grpSp>
      <p:pic>
        <p:nvPicPr>
          <p:cNvPr id="617" name="Google Shape;617;p28"/>
          <p:cNvPicPr preferRelativeResize="0"/>
          <p:nvPr/>
        </p:nvPicPr>
        <p:blipFill rotWithShape="1">
          <a:blip r:embed="rId5">
            <a:alphaModFix/>
          </a:blip>
          <a:srcRect/>
          <a:stretch/>
        </p:blipFill>
        <p:spPr>
          <a:xfrm>
            <a:off x="2436147" y="2311629"/>
            <a:ext cx="7179335" cy="3936771"/>
          </a:xfrm>
          <a:prstGeom prst="rect">
            <a:avLst/>
          </a:prstGeom>
          <a:noFill/>
          <a:ln>
            <a:noFill/>
          </a:ln>
        </p:spPr>
      </p:pic>
      <p:sp>
        <p:nvSpPr>
          <p:cNvPr id="618" name="Google Shape;618;p28"/>
          <p:cNvSpPr/>
          <p:nvPr/>
        </p:nvSpPr>
        <p:spPr>
          <a:xfrm>
            <a:off x="3726352" y="1916255"/>
            <a:ext cx="4434496" cy="832629"/>
          </a:xfrm>
          <a:prstGeom prst="downArrowCallout">
            <a:avLst>
              <a:gd name="adj1" fmla="val 25000"/>
              <a:gd name="adj2" fmla="val 25000"/>
              <a:gd name="adj3" fmla="val 25000"/>
              <a:gd name="adj4" fmla="val 64977"/>
            </a:avLst>
          </a:prstGeom>
          <a:solidFill>
            <a:schemeClr val="accent5"/>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700">
                <a:solidFill>
                  <a:schemeClr val="lt1"/>
                </a:solidFill>
                <a:latin typeface="Times New Roman"/>
                <a:ea typeface="Times New Roman"/>
                <a:cs typeface="Times New Roman"/>
                <a:sym typeface="Times New Roman"/>
              </a:rPr>
              <a:t>CẤU TRÚC IF - ELSE</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09"/>
                                        </p:tgtEl>
                                        <p:attrNameLst>
                                          <p:attrName>style.visibility</p:attrName>
                                        </p:attrNameLst>
                                      </p:cBhvr>
                                      <p:to>
                                        <p:strVal val="visible"/>
                                      </p:to>
                                    </p:set>
                                    <p:anim calcmode="lin" valueType="num">
                                      <p:cBhvr additive="base">
                                        <p:cTn id="7" dur="500"/>
                                        <p:tgtEl>
                                          <p:spTgt spid="609"/>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606"/>
                                        </p:tgtEl>
                                        <p:attrNameLst>
                                          <p:attrName>style.visibility</p:attrName>
                                        </p:attrNameLst>
                                      </p:cBhvr>
                                      <p:to>
                                        <p:strVal val="visible"/>
                                      </p:to>
                                    </p:set>
                                    <p:anim calcmode="lin" valueType="num">
                                      <p:cBhvr additive="base">
                                        <p:cTn id="10" dur="500"/>
                                        <p:tgtEl>
                                          <p:spTgt spid="60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pic>
        <p:nvPicPr>
          <p:cNvPr id="623" name="Google Shape;623;p29"/>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624" name="Google Shape;624;p29"/>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625" name="Google Shape;625;p29"/>
          <p:cNvGrpSpPr/>
          <p:nvPr/>
        </p:nvGrpSpPr>
        <p:grpSpPr>
          <a:xfrm>
            <a:off x="1066800" y="1148665"/>
            <a:ext cx="9144000" cy="674550"/>
            <a:chOff x="3129129" y="1121776"/>
            <a:chExt cx="6189792" cy="1171624"/>
          </a:xfrm>
        </p:grpSpPr>
        <p:sp>
          <p:nvSpPr>
            <p:cNvPr id="626" name="Google Shape;626;p29"/>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627" name="Google Shape;627;p29"/>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2600" b="1">
                  <a:solidFill>
                    <a:schemeClr val="lt1"/>
                  </a:solidFill>
                  <a:latin typeface="Times New Roman"/>
                  <a:ea typeface="Times New Roman"/>
                  <a:cs typeface="Times New Roman"/>
                  <a:sym typeface="Times New Roman"/>
                </a:rPr>
                <a:t>Cấu Trúc Rẽ Nhánh-Biểu Thức Điều Kiện Trong Java</a:t>
              </a:r>
              <a:endParaRPr sz="2600" b="1">
                <a:solidFill>
                  <a:schemeClr val="lt1"/>
                </a:solidFill>
                <a:latin typeface="Times New Roman"/>
                <a:ea typeface="Times New Roman"/>
                <a:cs typeface="Times New Roman"/>
                <a:sym typeface="Times New Roman"/>
              </a:endParaRPr>
            </a:p>
          </p:txBody>
        </p:sp>
      </p:grpSp>
      <p:grpSp>
        <p:nvGrpSpPr>
          <p:cNvPr id="628" name="Google Shape;628;p29"/>
          <p:cNvGrpSpPr/>
          <p:nvPr/>
        </p:nvGrpSpPr>
        <p:grpSpPr>
          <a:xfrm>
            <a:off x="957096" y="986352"/>
            <a:ext cx="1377213" cy="1300418"/>
            <a:chOff x="2811978" y="797258"/>
            <a:chExt cx="2097411" cy="2097411"/>
          </a:xfrm>
        </p:grpSpPr>
        <p:grpSp>
          <p:nvGrpSpPr>
            <p:cNvPr id="629" name="Google Shape;629;p29"/>
            <p:cNvGrpSpPr/>
            <p:nvPr/>
          </p:nvGrpSpPr>
          <p:grpSpPr>
            <a:xfrm>
              <a:off x="2811978" y="797258"/>
              <a:ext cx="2097411" cy="2097411"/>
              <a:chOff x="2900828" y="1018444"/>
              <a:chExt cx="1995613" cy="1995616"/>
            </a:xfrm>
          </p:grpSpPr>
          <p:grpSp>
            <p:nvGrpSpPr>
              <p:cNvPr id="630" name="Google Shape;630;p29"/>
              <p:cNvGrpSpPr/>
              <p:nvPr/>
            </p:nvGrpSpPr>
            <p:grpSpPr>
              <a:xfrm>
                <a:off x="2900828" y="1018444"/>
                <a:ext cx="1995613" cy="1995616"/>
                <a:chOff x="6447001" y="2430280"/>
                <a:chExt cx="3585705" cy="3585705"/>
              </a:xfrm>
            </p:grpSpPr>
            <p:sp>
              <p:nvSpPr>
                <p:cNvPr id="631" name="Google Shape;631;p29"/>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632" name="Google Shape;632;p29"/>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633" name="Google Shape;633;p29"/>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634" name="Google Shape;634;p29"/>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635" name="Google Shape;635;p29"/>
            <p:cNvSpPr txBox="1"/>
            <p:nvPr/>
          </p:nvSpPr>
          <p:spPr>
            <a:xfrm>
              <a:off x="3437820" y="1212512"/>
              <a:ext cx="872592"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05</a:t>
              </a:r>
              <a:endParaRPr sz="2400">
                <a:solidFill>
                  <a:srgbClr val="01ACBE"/>
                </a:solidFill>
                <a:latin typeface="Impact"/>
                <a:ea typeface="Impact"/>
                <a:cs typeface="Impact"/>
                <a:sym typeface="Impact"/>
              </a:endParaRPr>
            </a:p>
          </p:txBody>
        </p:sp>
      </p:grpSp>
      <p:pic>
        <p:nvPicPr>
          <p:cNvPr id="636" name="Google Shape;636;p29"/>
          <p:cNvPicPr preferRelativeResize="0"/>
          <p:nvPr/>
        </p:nvPicPr>
        <p:blipFill rotWithShape="1">
          <a:blip r:embed="rId5">
            <a:alphaModFix/>
          </a:blip>
          <a:srcRect/>
          <a:stretch/>
        </p:blipFill>
        <p:spPr>
          <a:xfrm>
            <a:off x="1495348" y="2537601"/>
            <a:ext cx="8451334" cy="3634599"/>
          </a:xfrm>
          <a:prstGeom prst="rect">
            <a:avLst/>
          </a:prstGeom>
          <a:noFill/>
          <a:ln>
            <a:noFill/>
          </a:ln>
        </p:spPr>
      </p:pic>
      <p:sp>
        <p:nvSpPr>
          <p:cNvPr id="637" name="Google Shape;637;p29"/>
          <p:cNvSpPr/>
          <p:nvPr/>
        </p:nvSpPr>
        <p:spPr>
          <a:xfrm>
            <a:off x="3015916" y="2002115"/>
            <a:ext cx="5245768" cy="955651"/>
          </a:xfrm>
          <a:prstGeom prst="downArrowCallout">
            <a:avLst>
              <a:gd name="adj1" fmla="val 25000"/>
              <a:gd name="adj2" fmla="val 25000"/>
              <a:gd name="adj3" fmla="val 25000"/>
              <a:gd name="adj4" fmla="val 64977"/>
            </a:avLst>
          </a:prstGeom>
          <a:solidFill>
            <a:schemeClr val="accent1"/>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lt1"/>
                </a:solidFill>
                <a:latin typeface="Times New Roman"/>
                <a:ea typeface="Times New Roman"/>
                <a:cs typeface="Times New Roman"/>
                <a:sym typeface="Times New Roman"/>
              </a:rPr>
              <a:t>IF/ELSE LỒNG NHAU</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28"/>
                                        </p:tgtEl>
                                        <p:attrNameLst>
                                          <p:attrName>style.visibility</p:attrName>
                                        </p:attrNameLst>
                                      </p:cBhvr>
                                      <p:to>
                                        <p:strVal val="visible"/>
                                      </p:to>
                                    </p:set>
                                    <p:anim calcmode="lin" valueType="num">
                                      <p:cBhvr additive="base">
                                        <p:cTn id="7" dur="500"/>
                                        <p:tgtEl>
                                          <p:spTgt spid="628"/>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625"/>
                                        </p:tgtEl>
                                        <p:attrNameLst>
                                          <p:attrName>style.visibility</p:attrName>
                                        </p:attrNameLst>
                                      </p:cBhvr>
                                      <p:to>
                                        <p:strVal val="visible"/>
                                      </p:to>
                                    </p:set>
                                    <p:anim calcmode="lin" valueType="num">
                                      <p:cBhvr additive="base">
                                        <p:cTn id="10" dur="500"/>
                                        <p:tgtEl>
                                          <p:spTgt spid="62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Google Shape;139;p3"/>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40" name="Google Shape;140;p3"/>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141" name="Google Shape;141;p3"/>
          <p:cNvGrpSpPr/>
          <p:nvPr/>
        </p:nvGrpSpPr>
        <p:grpSpPr>
          <a:xfrm>
            <a:off x="1365930" y="1364797"/>
            <a:ext cx="8616270" cy="1007332"/>
            <a:chOff x="3129129" y="1121776"/>
            <a:chExt cx="5933741" cy="1171624"/>
          </a:xfrm>
        </p:grpSpPr>
        <p:sp>
          <p:nvSpPr>
            <p:cNvPr id="142" name="Google Shape;142;p3"/>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143" name="Google Shape;143;p3"/>
            <p:cNvSpPr/>
            <p:nvPr/>
          </p:nvSpPr>
          <p:spPr>
            <a:xfrm>
              <a:off x="3289330" y="1253414"/>
              <a:ext cx="5613340" cy="908350"/>
            </a:xfrm>
            <a:prstGeom prst="roundRect">
              <a:avLst>
                <a:gd name="adj" fmla="val 50000"/>
              </a:avLst>
            </a:prstGeom>
            <a:gradFill>
              <a:gsLst>
                <a:gs pos="0">
                  <a:srgbClr val="FFAA2D"/>
                </a:gs>
                <a:gs pos="100000">
                  <a:srgbClr val="FFD393"/>
                </a:gs>
              </a:gsLst>
              <a:lin ang="0" scaled="0"/>
            </a:gra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grpSp>
      <p:grpSp>
        <p:nvGrpSpPr>
          <p:cNvPr id="144" name="Google Shape;144;p3"/>
          <p:cNvGrpSpPr/>
          <p:nvPr/>
        </p:nvGrpSpPr>
        <p:grpSpPr>
          <a:xfrm>
            <a:off x="1477859" y="1341646"/>
            <a:ext cx="1674310" cy="1522886"/>
            <a:chOff x="3020983" y="881796"/>
            <a:chExt cx="2097410" cy="2097410"/>
          </a:xfrm>
        </p:grpSpPr>
        <p:grpSp>
          <p:nvGrpSpPr>
            <p:cNvPr id="145" name="Google Shape;145;p3"/>
            <p:cNvGrpSpPr/>
            <p:nvPr/>
          </p:nvGrpSpPr>
          <p:grpSpPr>
            <a:xfrm>
              <a:off x="3020983" y="881796"/>
              <a:ext cx="2097410" cy="2097410"/>
              <a:chOff x="3099689" y="1098878"/>
              <a:chExt cx="1995612" cy="1995615"/>
            </a:xfrm>
          </p:grpSpPr>
          <p:grpSp>
            <p:nvGrpSpPr>
              <p:cNvPr id="146" name="Google Shape;146;p3"/>
              <p:cNvGrpSpPr/>
              <p:nvPr/>
            </p:nvGrpSpPr>
            <p:grpSpPr>
              <a:xfrm>
                <a:off x="3099689" y="1098878"/>
                <a:ext cx="1995612" cy="1995615"/>
                <a:chOff x="6804316" y="2574806"/>
                <a:chExt cx="3585705" cy="3585705"/>
              </a:xfrm>
            </p:grpSpPr>
            <p:sp>
              <p:nvSpPr>
                <p:cNvPr id="147" name="Google Shape;147;p3"/>
                <p:cNvSpPr/>
                <p:nvPr/>
              </p:nvSpPr>
              <p:spPr>
                <a:xfrm rot="-2700000">
                  <a:off x="7501948" y="2927402"/>
                  <a:ext cx="2190440"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48" name="Google Shape;148;p3"/>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49" name="Google Shape;149;p3"/>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50" name="Google Shape;150;p3"/>
              <p:cNvSpPr/>
              <p:nvPr/>
            </p:nvSpPr>
            <p:spPr>
              <a:xfrm>
                <a:off x="3222820" y="1148080"/>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51" name="Google Shape;151;p3"/>
            <p:cNvSpPr txBox="1"/>
            <p:nvPr/>
          </p:nvSpPr>
          <p:spPr>
            <a:xfrm>
              <a:off x="3514455" y="1292811"/>
              <a:ext cx="774240" cy="7206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FFB850"/>
                  </a:solidFill>
                  <a:latin typeface="Impact"/>
                  <a:ea typeface="Impact"/>
                  <a:cs typeface="Impact"/>
                  <a:sym typeface="Impact"/>
                </a:rPr>
                <a:t>01</a:t>
              </a:r>
              <a:endParaRPr sz="2800">
                <a:solidFill>
                  <a:srgbClr val="FFB850"/>
                </a:solidFill>
                <a:latin typeface="Impact"/>
                <a:ea typeface="Impact"/>
                <a:cs typeface="Impact"/>
                <a:sym typeface="Impact"/>
              </a:endParaRPr>
            </a:p>
          </p:txBody>
        </p:sp>
      </p:grpSp>
      <p:sp>
        <p:nvSpPr>
          <p:cNvPr id="152" name="Google Shape;152;p3"/>
          <p:cNvSpPr txBox="1"/>
          <p:nvPr/>
        </p:nvSpPr>
        <p:spPr>
          <a:xfrm>
            <a:off x="2676007" y="1623042"/>
            <a:ext cx="6905838"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Times New Roman"/>
                <a:ea typeface="Times New Roman"/>
                <a:cs typeface="Times New Roman"/>
                <a:sym typeface="Times New Roman"/>
              </a:rPr>
              <a:t> Cấu Trúc Và Quy Chuẩn Project Java</a:t>
            </a:r>
            <a:endParaRPr sz="2800" b="1">
              <a:solidFill>
                <a:schemeClr val="dk1"/>
              </a:solidFill>
              <a:latin typeface="Times New Roman"/>
              <a:ea typeface="Times New Roman"/>
              <a:cs typeface="Times New Roman"/>
              <a:sym typeface="Times New Roman"/>
            </a:endParaRPr>
          </a:p>
        </p:txBody>
      </p:sp>
      <p:sp>
        <p:nvSpPr>
          <p:cNvPr id="153" name="Google Shape;153;p3"/>
          <p:cNvSpPr/>
          <p:nvPr/>
        </p:nvSpPr>
        <p:spPr>
          <a:xfrm>
            <a:off x="1834259" y="2551837"/>
            <a:ext cx="7309741" cy="150810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300"/>
              <a:buFont typeface="Noto Sans Symbols"/>
              <a:buChar char="⮚"/>
            </a:pPr>
            <a:r>
              <a:rPr lang="en-US" sz="2300">
                <a:solidFill>
                  <a:schemeClr val="dk1"/>
                </a:solidFill>
                <a:latin typeface="Times New Roman"/>
                <a:ea typeface="Times New Roman"/>
                <a:cs typeface="Times New Roman"/>
                <a:sym typeface="Times New Roman"/>
              </a:rPr>
              <a:t>Một chương trình java được tạo nên bởi nhiều đối tượng.</a:t>
            </a:r>
            <a:endParaRPr/>
          </a:p>
          <a:p>
            <a:pPr marL="285750" marR="0" lvl="0" indent="-285750" algn="l" rtl="0">
              <a:spcBef>
                <a:spcPts val="0"/>
              </a:spcBef>
              <a:spcAft>
                <a:spcPts val="0"/>
              </a:spcAft>
              <a:buClr>
                <a:schemeClr val="dk1"/>
              </a:buClr>
              <a:buSzPts val="2300"/>
              <a:buFont typeface="Noto Sans Symbols"/>
              <a:buChar char="⮚"/>
            </a:pPr>
            <a:r>
              <a:rPr lang="en-US" sz="2300">
                <a:solidFill>
                  <a:schemeClr val="dk1"/>
                </a:solidFill>
                <a:latin typeface="Times New Roman"/>
                <a:ea typeface="Times New Roman"/>
                <a:cs typeface="Times New Roman"/>
                <a:sym typeface="Times New Roman"/>
              </a:rPr>
              <a:t>Mỗi đối tượng trong java được tạo nên từ một class.</a:t>
            </a:r>
            <a:endParaRPr/>
          </a:p>
          <a:p>
            <a:pPr marL="285750" marR="0" lvl="0" indent="-285750" algn="l" rtl="0">
              <a:spcBef>
                <a:spcPts val="0"/>
              </a:spcBef>
              <a:spcAft>
                <a:spcPts val="0"/>
              </a:spcAft>
              <a:buClr>
                <a:schemeClr val="dk1"/>
              </a:buClr>
              <a:buSzPts val="2300"/>
              <a:buFont typeface="Noto Sans Symbols"/>
              <a:buChar char="⮚"/>
            </a:pPr>
            <a:r>
              <a:rPr lang="en-US" sz="2300">
                <a:solidFill>
                  <a:schemeClr val="dk1"/>
                </a:solidFill>
                <a:latin typeface="Times New Roman"/>
                <a:ea typeface="Times New Roman"/>
                <a:cs typeface="Times New Roman"/>
                <a:sym typeface="Times New Roman"/>
              </a:rPr>
              <a:t>Một class giống như một bản thiết kế bao gồm biến và các hàm thể hiện trạng thái và chức năng của từng đối tượng.</a:t>
            </a:r>
            <a:endParaRPr sz="2300">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4"/>
                                        </p:tgtEl>
                                        <p:attrNameLst>
                                          <p:attrName>style.visibility</p:attrName>
                                        </p:attrNameLst>
                                      </p:cBhvr>
                                      <p:to>
                                        <p:strVal val="visible"/>
                                      </p:to>
                                    </p:set>
                                    <p:anim calcmode="lin" valueType="num">
                                      <p:cBhvr additive="base">
                                        <p:cTn id="7" dur="500"/>
                                        <p:tgtEl>
                                          <p:spTgt spid="144"/>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41"/>
                                        </p:tgtEl>
                                        <p:attrNameLst>
                                          <p:attrName>style.visibility</p:attrName>
                                        </p:attrNameLst>
                                      </p:cBhvr>
                                      <p:to>
                                        <p:strVal val="visible"/>
                                      </p:to>
                                    </p:set>
                                    <p:anim calcmode="lin" valueType="num">
                                      <p:cBhvr additive="base">
                                        <p:cTn id="10" dur="500"/>
                                        <p:tgtEl>
                                          <p:spTgt spid="14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pic>
        <p:nvPicPr>
          <p:cNvPr id="642" name="Google Shape;642;p30"/>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643" name="Google Shape;643;p30"/>
          <p:cNvSpPr txBox="1"/>
          <p:nvPr/>
        </p:nvSpPr>
        <p:spPr>
          <a:xfrm>
            <a:off x="8077200" y="533400"/>
            <a:ext cx="2895600" cy="26161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700">
                <a:solidFill>
                  <a:srgbClr val="F37422"/>
                </a:solidFill>
                <a:latin typeface="Arial"/>
                <a:ea typeface="Arial"/>
                <a:cs typeface="Arial"/>
                <a:sym typeface="Arial"/>
              </a:rPr>
              <a:t>Tổng quan Java</a:t>
            </a:r>
            <a:endParaRPr sz="1700">
              <a:solidFill>
                <a:srgbClr val="F37422"/>
              </a:solidFill>
              <a:latin typeface="Arial"/>
              <a:ea typeface="Arial"/>
              <a:cs typeface="Arial"/>
              <a:sym typeface="Arial"/>
            </a:endParaRPr>
          </a:p>
        </p:txBody>
      </p:sp>
      <p:pic>
        <p:nvPicPr>
          <p:cNvPr id="644" name="Google Shape;644;p30"/>
          <p:cNvPicPr preferRelativeResize="0"/>
          <p:nvPr/>
        </p:nvPicPr>
        <p:blipFill rotWithShape="1">
          <a:blip r:embed="rId4">
            <a:alphaModFix/>
          </a:blip>
          <a:srcRect/>
          <a:stretch/>
        </p:blipFill>
        <p:spPr>
          <a:xfrm>
            <a:off x="304800" y="228600"/>
            <a:ext cx="1143000" cy="821245"/>
          </a:xfrm>
          <a:prstGeom prst="rect">
            <a:avLst/>
          </a:prstGeom>
          <a:noFill/>
          <a:ln>
            <a:noFill/>
          </a:ln>
        </p:spPr>
      </p:pic>
      <p:pic>
        <p:nvPicPr>
          <p:cNvPr id="645" name="Google Shape;645;p30" descr="Hỏi - đáp: Lộ trình du học với ngân sách thấp"/>
          <p:cNvPicPr preferRelativeResize="0"/>
          <p:nvPr/>
        </p:nvPicPr>
        <p:blipFill rotWithShape="1">
          <a:blip r:embed="rId5">
            <a:alphaModFix/>
          </a:blip>
          <a:srcRect/>
          <a:stretch/>
        </p:blipFill>
        <p:spPr>
          <a:xfrm>
            <a:off x="1828800" y="1447800"/>
            <a:ext cx="7515616" cy="447707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4"/>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59" name="Google Shape;159;p4"/>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160" name="Google Shape;160;p4"/>
          <p:cNvGrpSpPr/>
          <p:nvPr/>
        </p:nvGrpSpPr>
        <p:grpSpPr>
          <a:xfrm>
            <a:off x="1365930" y="1364797"/>
            <a:ext cx="8616270" cy="1007332"/>
            <a:chOff x="3129129" y="1121776"/>
            <a:chExt cx="5933741" cy="1171624"/>
          </a:xfrm>
        </p:grpSpPr>
        <p:sp>
          <p:nvSpPr>
            <p:cNvPr id="161" name="Google Shape;161;p4"/>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162" name="Google Shape;162;p4"/>
            <p:cNvSpPr/>
            <p:nvPr/>
          </p:nvSpPr>
          <p:spPr>
            <a:xfrm>
              <a:off x="3289330" y="1253414"/>
              <a:ext cx="5613340" cy="908350"/>
            </a:xfrm>
            <a:prstGeom prst="roundRect">
              <a:avLst>
                <a:gd name="adj" fmla="val 50000"/>
              </a:avLst>
            </a:prstGeom>
            <a:gradFill>
              <a:gsLst>
                <a:gs pos="0">
                  <a:srgbClr val="FFAA2D"/>
                </a:gs>
                <a:gs pos="100000">
                  <a:srgbClr val="FFD393"/>
                </a:gs>
              </a:gsLst>
              <a:lin ang="0" scaled="0"/>
            </a:gra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grpSp>
      <p:grpSp>
        <p:nvGrpSpPr>
          <p:cNvPr id="163" name="Google Shape;163;p4"/>
          <p:cNvGrpSpPr/>
          <p:nvPr/>
        </p:nvGrpSpPr>
        <p:grpSpPr>
          <a:xfrm>
            <a:off x="1477859" y="1341646"/>
            <a:ext cx="1674310" cy="1522886"/>
            <a:chOff x="3020983" y="881796"/>
            <a:chExt cx="2097410" cy="2097410"/>
          </a:xfrm>
        </p:grpSpPr>
        <p:grpSp>
          <p:nvGrpSpPr>
            <p:cNvPr id="164" name="Google Shape;164;p4"/>
            <p:cNvGrpSpPr/>
            <p:nvPr/>
          </p:nvGrpSpPr>
          <p:grpSpPr>
            <a:xfrm>
              <a:off x="3020983" y="881796"/>
              <a:ext cx="2097410" cy="2097410"/>
              <a:chOff x="3099689" y="1098878"/>
              <a:chExt cx="1995612" cy="1995615"/>
            </a:xfrm>
          </p:grpSpPr>
          <p:grpSp>
            <p:nvGrpSpPr>
              <p:cNvPr id="165" name="Google Shape;165;p4"/>
              <p:cNvGrpSpPr/>
              <p:nvPr/>
            </p:nvGrpSpPr>
            <p:grpSpPr>
              <a:xfrm>
                <a:off x="3099689" y="1098878"/>
                <a:ext cx="1995612" cy="1995615"/>
                <a:chOff x="6804316" y="2574806"/>
                <a:chExt cx="3585705" cy="3585705"/>
              </a:xfrm>
            </p:grpSpPr>
            <p:sp>
              <p:nvSpPr>
                <p:cNvPr id="166" name="Google Shape;166;p4"/>
                <p:cNvSpPr/>
                <p:nvPr/>
              </p:nvSpPr>
              <p:spPr>
                <a:xfrm rot="-2700000">
                  <a:off x="7501948" y="2927402"/>
                  <a:ext cx="2190440"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67" name="Google Shape;167;p4"/>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68" name="Google Shape;168;p4"/>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69" name="Google Shape;169;p4"/>
              <p:cNvSpPr/>
              <p:nvPr/>
            </p:nvSpPr>
            <p:spPr>
              <a:xfrm>
                <a:off x="3222820" y="1148080"/>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70" name="Google Shape;170;p4"/>
            <p:cNvSpPr txBox="1"/>
            <p:nvPr/>
          </p:nvSpPr>
          <p:spPr>
            <a:xfrm>
              <a:off x="3514455" y="1292811"/>
              <a:ext cx="774240" cy="7206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FFB850"/>
                  </a:solidFill>
                  <a:latin typeface="Impact"/>
                  <a:ea typeface="Impact"/>
                  <a:cs typeface="Impact"/>
                  <a:sym typeface="Impact"/>
                </a:rPr>
                <a:t>01</a:t>
              </a:r>
              <a:endParaRPr sz="2800">
                <a:solidFill>
                  <a:srgbClr val="FFB850"/>
                </a:solidFill>
                <a:latin typeface="Impact"/>
                <a:ea typeface="Impact"/>
                <a:cs typeface="Impact"/>
                <a:sym typeface="Impact"/>
              </a:endParaRPr>
            </a:p>
          </p:txBody>
        </p:sp>
      </p:grpSp>
      <p:sp>
        <p:nvSpPr>
          <p:cNvPr id="171" name="Google Shape;171;p4"/>
          <p:cNvSpPr txBox="1"/>
          <p:nvPr/>
        </p:nvSpPr>
        <p:spPr>
          <a:xfrm>
            <a:off x="2676007" y="1623042"/>
            <a:ext cx="6905838"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Times New Roman"/>
                <a:ea typeface="Times New Roman"/>
                <a:cs typeface="Times New Roman"/>
                <a:sym typeface="Times New Roman"/>
              </a:rPr>
              <a:t> Cấu Trúc Và Quy Chuẩn Project Java</a:t>
            </a:r>
            <a:endParaRPr sz="2800" b="1">
              <a:solidFill>
                <a:schemeClr val="dk1"/>
              </a:solidFill>
              <a:latin typeface="Times New Roman"/>
              <a:ea typeface="Times New Roman"/>
              <a:cs typeface="Times New Roman"/>
              <a:sym typeface="Times New Roman"/>
            </a:endParaRPr>
          </a:p>
        </p:txBody>
      </p:sp>
      <p:sp>
        <p:nvSpPr>
          <p:cNvPr id="172" name="Google Shape;172;p4"/>
          <p:cNvSpPr/>
          <p:nvPr/>
        </p:nvSpPr>
        <p:spPr>
          <a:xfrm>
            <a:off x="1834259" y="2551837"/>
            <a:ext cx="7309741" cy="327782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300"/>
              <a:buFont typeface="Noto Sans Symbols"/>
              <a:buChar char="⮚"/>
            </a:pPr>
            <a:r>
              <a:rPr lang="en-US" sz="2300">
                <a:solidFill>
                  <a:schemeClr val="dk1"/>
                </a:solidFill>
                <a:latin typeface="Times New Roman"/>
                <a:ea typeface="Times New Roman"/>
                <a:cs typeface="Times New Roman"/>
                <a:sym typeface="Times New Roman"/>
              </a:rPr>
              <a:t>Java phân biệt chữ thường và chữ hoa.</a:t>
            </a:r>
            <a:endParaRPr/>
          </a:p>
          <a:p>
            <a:pPr marL="285750" marR="0" lvl="0" indent="-285750" algn="l" rtl="0">
              <a:spcBef>
                <a:spcPts val="0"/>
              </a:spcBef>
              <a:spcAft>
                <a:spcPts val="0"/>
              </a:spcAft>
              <a:buClr>
                <a:schemeClr val="dk1"/>
              </a:buClr>
              <a:buSzPts val="2300"/>
              <a:buFont typeface="Noto Sans Symbols"/>
              <a:buChar char="⮚"/>
            </a:pPr>
            <a:r>
              <a:rPr lang="en-US" sz="2300">
                <a:solidFill>
                  <a:schemeClr val="dk1"/>
                </a:solidFill>
                <a:latin typeface="Times New Roman"/>
                <a:ea typeface="Times New Roman"/>
                <a:cs typeface="Times New Roman"/>
                <a:sym typeface="Times New Roman"/>
              </a:rPr>
              <a:t>Tên chỉ được phép bắt đầu bằng A-Z, a-z , $ , …</a:t>
            </a:r>
            <a:endParaRPr/>
          </a:p>
          <a:p>
            <a:pPr marL="285750" marR="0" lvl="0" indent="-285750" algn="l" rtl="0">
              <a:spcBef>
                <a:spcPts val="0"/>
              </a:spcBef>
              <a:spcAft>
                <a:spcPts val="0"/>
              </a:spcAft>
              <a:buClr>
                <a:schemeClr val="dk1"/>
              </a:buClr>
              <a:buSzPts val="2300"/>
              <a:buFont typeface="Noto Sans Symbols"/>
              <a:buChar char="⮚"/>
            </a:pPr>
            <a:r>
              <a:rPr lang="en-US" sz="2300">
                <a:solidFill>
                  <a:schemeClr val="dk1"/>
                </a:solidFill>
                <a:latin typeface="Times New Roman"/>
                <a:ea typeface="Times New Roman"/>
                <a:cs typeface="Times New Roman"/>
                <a:sym typeface="Times New Roman"/>
              </a:rPr>
              <a:t>Tên không được trùng keywords của java.</a:t>
            </a:r>
            <a:endParaRPr/>
          </a:p>
          <a:p>
            <a:pPr marL="285750" marR="0" lvl="0" indent="-285750" algn="l" rtl="0">
              <a:spcBef>
                <a:spcPts val="0"/>
              </a:spcBef>
              <a:spcAft>
                <a:spcPts val="0"/>
              </a:spcAft>
              <a:buClr>
                <a:schemeClr val="dk1"/>
              </a:buClr>
              <a:buSzPts val="2300"/>
              <a:buFont typeface="Noto Sans Symbols"/>
              <a:buChar char="⮚"/>
            </a:pPr>
            <a:r>
              <a:rPr lang="en-US" sz="2300">
                <a:solidFill>
                  <a:schemeClr val="dk1"/>
                </a:solidFill>
                <a:latin typeface="Times New Roman"/>
                <a:ea typeface="Times New Roman"/>
                <a:cs typeface="Times New Roman"/>
                <a:sym typeface="Times New Roman"/>
              </a:rPr>
              <a:t>Tên biến và hàm chữ cái đầu tiền viết thường, chữ cái đầu tiên của từ ghép viết hoa.</a:t>
            </a:r>
            <a:endParaRPr/>
          </a:p>
          <a:p>
            <a:pPr marL="285750" marR="0" lvl="0" indent="-285750" algn="l" rtl="0">
              <a:spcBef>
                <a:spcPts val="0"/>
              </a:spcBef>
              <a:spcAft>
                <a:spcPts val="0"/>
              </a:spcAft>
              <a:buClr>
                <a:schemeClr val="dk1"/>
              </a:buClr>
              <a:buSzPts val="2300"/>
              <a:buFont typeface="Noto Sans Symbols"/>
              <a:buChar char="⮚"/>
            </a:pPr>
            <a:r>
              <a:rPr lang="en-US" sz="2300">
                <a:solidFill>
                  <a:schemeClr val="dk1"/>
                </a:solidFill>
                <a:latin typeface="Times New Roman"/>
                <a:ea typeface="Times New Roman"/>
                <a:cs typeface="Times New Roman"/>
                <a:sym typeface="Times New Roman"/>
              </a:rPr>
              <a:t>Tên class viết hoa chữ cái đầu tiên của các từ ghép. Tên trùng với tên file.</a:t>
            </a:r>
            <a:endParaRPr/>
          </a:p>
          <a:p>
            <a:pPr marL="285750" marR="0" lvl="0" indent="-285750" algn="l" rtl="0">
              <a:spcBef>
                <a:spcPts val="0"/>
              </a:spcBef>
              <a:spcAft>
                <a:spcPts val="0"/>
              </a:spcAft>
              <a:buClr>
                <a:schemeClr val="dk1"/>
              </a:buClr>
              <a:buSzPts val="2300"/>
              <a:buFont typeface="Noto Sans Symbols"/>
              <a:buChar char="⮚"/>
            </a:pPr>
            <a:r>
              <a:rPr lang="en-US" sz="2300">
                <a:solidFill>
                  <a:schemeClr val="dk1"/>
                </a:solidFill>
                <a:latin typeface="Times New Roman"/>
                <a:ea typeface="Times New Roman"/>
                <a:cs typeface="Times New Roman"/>
                <a:sym typeface="Times New Roman"/>
              </a:rPr>
              <a:t>Tên hằng số viết hoa tất cả chữ cái, các từ cách nhau bởi dấu _</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63"/>
                                        </p:tgtEl>
                                        <p:attrNameLst>
                                          <p:attrName>style.visibility</p:attrName>
                                        </p:attrNameLst>
                                      </p:cBhvr>
                                      <p:to>
                                        <p:strVal val="visible"/>
                                      </p:to>
                                    </p:set>
                                    <p:anim calcmode="lin" valueType="num">
                                      <p:cBhvr additive="base">
                                        <p:cTn id="7" dur="500"/>
                                        <p:tgtEl>
                                          <p:spTgt spid="163"/>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60"/>
                                        </p:tgtEl>
                                        <p:attrNameLst>
                                          <p:attrName>style.visibility</p:attrName>
                                        </p:attrNameLst>
                                      </p:cBhvr>
                                      <p:to>
                                        <p:strVal val="visible"/>
                                      </p:to>
                                    </p:set>
                                    <p:anim calcmode="lin" valueType="num">
                                      <p:cBhvr additive="base">
                                        <p:cTn id="10" dur="500"/>
                                        <p:tgtEl>
                                          <p:spTgt spid="16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177" name="Google Shape;177;p5"/>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78" name="Google Shape;178;p5"/>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179" name="Google Shape;179;p5"/>
          <p:cNvGrpSpPr/>
          <p:nvPr/>
        </p:nvGrpSpPr>
        <p:grpSpPr>
          <a:xfrm>
            <a:off x="1365930" y="1364797"/>
            <a:ext cx="8616270" cy="1007332"/>
            <a:chOff x="3129129" y="1121776"/>
            <a:chExt cx="5933741" cy="1171624"/>
          </a:xfrm>
        </p:grpSpPr>
        <p:sp>
          <p:nvSpPr>
            <p:cNvPr id="180" name="Google Shape;180;p5"/>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181" name="Google Shape;181;p5"/>
            <p:cNvSpPr/>
            <p:nvPr/>
          </p:nvSpPr>
          <p:spPr>
            <a:xfrm>
              <a:off x="3289330" y="1253414"/>
              <a:ext cx="5613340" cy="908350"/>
            </a:xfrm>
            <a:prstGeom prst="roundRect">
              <a:avLst>
                <a:gd name="adj" fmla="val 50000"/>
              </a:avLst>
            </a:prstGeom>
            <a:gradFill>
              <a:gsLst>
                <a:gs pos="0">
                  <a:srgbClr val="FFAA2D"/>
                </a:gs>
                <a:gs pos="100000">
                  <a:srgbClr val="FFD393"/>
                </a:gs>
              </a:gsLst>
              <a:lin ang="0" scaled="0"/>
            </a:gra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grpSp>
      <p:grpSp>
        <p:nvGrpSpPr>
          <p:cNvPr id="182" name="Google Shape;182;p5"/>
          <p:cNvGrpSpPr/>
          <p:nvPr/>
        </p:nvGrpSpPr>
        <p:grpSpPr>
          <a:xfrm>
            <a:off x="1477859" y="1341646"/>
            <a:ext cx="1674310" cy="1522886"/>
            <a:chOff x="3020983" y="881796"/>
            <a:chExt cx="2097410" cy="2097410"/>
          </a:xfrm>
        </p:grpSpPr>
        <p:grpSp>
          <p:nvGrpSpPr>
            <p:cNvPr id="183" name="Google Shape;183;p5"/>
            <p:cNvGrpSpPr/>
            <p:nvPr/>
          </p:nvGrpSpPr>
          <p:grpSpPr>
            <a:xfrm>
              <a:off x="3020983" y="881796"/>
              <a:ext cx="2097410" cy="2097410"/>
              <a:chOff x="3099689" y="1098878"/>
              <a:chExt cx="1995612" cy="1995615"/>
            </a:xfrm>
          </p:grpSpPr>
          <p:grpSp>
            <p:nvGrpSpPr>
              <p:cNvPr id="184" name="Google Shape;184;p5"/>
              <p:cNvGrpSpPr/>
              <p:nvPr/>
            </p:nvGrpSpPr>
            <p:grpSpPr>
              <a:xfrm>
                <a:off x="3099689" y="1098878"/>
                <a:ext cx="1995612" cy="1995615"/>
                <a:chOff x="6804316" y="2574806"/>
                <a:chExt cx="3585705" cy="3585705"/>
              </a:xfrm>
            </p:grpSpPr>
            <p:sp>
              <p:nvSpPr>
                <p:cNvPr id="185" name="Google Shape;185;p5"/>
                <p:cNvSpPr/>
                <p:nvPr/>
              </p:nvSpPr>
              <p:spPr>
                <a:xfrm rot="-2700000">
                  <a:off x="7501948" y="2927402"/>
                  <a:ext cx="2190440"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86" name="Google Shape;186;p5"/>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87" name="Google Shape;187;p5"/>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88" name="Google Shape;188;p5"/>
              <p:cNvSpPr/>
              <p:nvPr/>
            </p:nvSpPr>
            <p:spPr>
              <a:xfrm>
                <a:off x="3222820" y="1148080"/>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89" name="Google Shape;189;p5"/>
            <p:cNvSpPr txBox="1"/>
            <p:nvPr/>
          </p:nvSpPr>
          <p:spPr>
            <a:xfrm>
              <a:off x="3514455" y="1292811"/>
              <a:ext cx="774240" cy="7206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FFB850"/>
                  </a:solidFill>
                  <a:latin typeface="Impact"/>
                  <a:ea typeface="Impact"/>
                  <a:cs typeface="Impact"/>
                  <a:sym typeface="Impact"/>
                </a:rPr>
                <a:t>01</a:t>
              </a:r>
              <a:endParaRPr sz="2800">
                <a:solidFill>
                  <a:srgbClr val="FFB850"/>
                </a:solidFill>
                <a:latin typeface="Impact"/>
                <a:ea typeface="Impact"/>
                <a:cs typeface="Impact"/>
                <a:sym typeface="Impact"/>
              </a:endParaRPr>
            </a:p>
          </p:txBody>
        </p:sp>
      </p:grpSp>
      <p:sp>
        <p:nvSpPr>
          <p:cNvPr id="190" name="Google Shape;190;p5"/>
          <p:cNvSpPr txBox="1"/>
          <p:nvPr/>
        </p:nvSpPr>
        <p:spPr>
          <a:xfrm>
            <a:off x="2676007" y="1623042"/>
            <a:ext cx="6905838"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Times New Roman"/>
                <a:ea typeface="Times New Roman"/>
                <a:cs typeface="Times New Roman"/>
                <a:sym typeface="Times New Roman"/>
              </a:rPr>
              <a:t> Cấu Trúc Và Quy Chuẩn Project Java</a:t>
            </a:r>
            <a:endParaRPr sz="2800" b="1">
              <a:solidFill>
                <a:schemeClr val="dk1"/>
              </a:solidFill>
              <a:latin typeface="Times New Roman"/>
              <a:ea typeface="Times New Roman"/>
              <a:cs typeface="Times New Roman"/>
              <a:sym typeface="Times New Roman"/>
            </a:endParaRPr>
          </a:p>
        </p:txBody>
      </p:sp>
      <p:sp>
        <p:nvSpPr>
          <p:cNvPr id="191" name="Google Shape;191;p5"/>
          <p:cNvSpPr/>
          <p:nvPr/>
        </p:nvSpPr>
        <p:spPr>
          <a:xfrm>
            <a:off x="1834259" y="2551837"/>
            <a:ext cx="7309741" cy="80021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300" b="1">
                <a:solidFill>
                  <a:schemeClr val="dk1"/>
                </a:solidFill>
                <a:latin typeface="Times New Roman"/>
                <a:ea typeface="Times New Roman"/>
                <a:cs typeface="Times New Roman"/>
                <a:sym typeface="Times New Roman"/>
              </a:rPr>
              <a:t>Coding convention</a:t>
            </a:r>
            <a:endParaRPr/>
          </a:p>
          <a:p>
            <a:pPr marL="0" marR="0" lvl="0" indent="0" algn="l" rtl="0">
              <a:spcBef>
                <a:spcPts val="0"/>
              </a:spcBef>
              <a:spcAft>
                <a:spcPts val="0"/>
              </a:spcAft>
              <a:buNone/>
            </a:pPr>
            <a:r>
              <a:rPr lang="en-US" sz="2300">
                <a:solidFill>
                  <a:schemeClr val="dk1"/>
                </a:solidFill>
                <a:latin typeface="Times New Roman"/>
                <a:ea typeface="Times New Roman"/>
                <a:cs typeface="Times New Roman"/>
                <a:sym typeface="Times New Roman"/>
              </a:rPr>
              <a:t>Tham khảo tài liệu đính kèm</a:t>
            </a:r>
            <a:endParaRPr sz="2300">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82"/>
                                        </p:tgtEl>
                                        <p:attrNameLst>
                                          <p:attrName>style.visibility</p:attrName>
                                        </p:attrNameLst>
                                      </p:cBhvr>
                                      <p:to>
                                        <p:strVal val="visible"/>
                                      </p:to>
                                    </p:set>
                                    <p:anim calcmode="lin" valueType="num">
                                      <p:cBhvr additive="base">
                                        <p:cTn id="7" dur="500"/>
                                        <p:tgtEl>
                                          <p:spTgt spid="182"/>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79"/>
                                        </p:tgtEl>
                                        <p:attrNameLst>
                                          <p:attrName>style.visibility</p:attrName>
                                        </p:attrNameLst>
                                      </p:cBhvr>
                                      <p:to>
                                        <p:strVal val="visible"/>
                                      </p:to>
                                    </p:set>
                                    <p:anim calcmode="lin" valueType="num">
                                      <p:cBhvr additive="base">
                                        <p:cTn id="10" dur="500"/>
                                        <p:tgtEl>
                                          <p:spTgt spid="17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6"/>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97" name="Google Shape;197;p6"/>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198" name="Google Shape;198;p6"/>
          <p:cNvGrpSpPr/>
          <p:nvPr/>
        </p:nvGrpSpPr>
        <p:grpSpPr>
          <a:xfrm>
            <a:off x="1440930" y="1120202"/>
            <a:ext cx="8465070" cy="657592"/>
            <a:chOff x="3129129" y="1121776"/>
            <a:chExt cx="5933741" cy="1171624"/>
          </a:xfrm>
        </p:grpSpPr>
        <p:sp>
          <p:nvSpPr>
            <p:cNvPr id="199" name="Google Shape;199;p6"/>
            <p:cNvSpPr/>
            <p:nvPr/>
          </p:nvSpPr>
          <p:spPr>
            <a:xfrm>
              <a:off x="3129129" y="1121776"/>
              <a:ext cx="5933741" cy="1171624"/>
            </a:xfrm>
            <a:prstGeom prst="roundRect">
              <a:avLst>
                <a:gd name="adj" fmla="val 50000"/>
              </a:avLst>
            </a:prstGeom>
            <a:solidFill>
              <a:srgbClr val="19A0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200" name="Google Shape;200;p6"/>
            <p:cNvSpPr/>
            <p:nvPr/>
          </p:nvSpPr>
          <p:spPr>
            <a:xfrm>
              <a:off x="3289330" y="1253414"/>
              <a:ext cx="5613340" cy="908350"/>
            </a:xfrm>
            <a:prstGeom prst="roundRect">
              <a:avLst>
                <a:gd name="adj" fmla="val 50000"/>
              </a:avLst>
            </a:prstGeom>
            <a:solidFill>
              <a:srgbClr val="19A0D0"/>
            </a:soli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grpSp>
      <p:grpSp>
        <p:nvGrpSpPr>
          <p:cNvPr id="201" name="Google Shape;201;p6"/>
          <p:cNvGrpSpPr/>
          <p:nvPr/>
        </p:nvGrpSpPr>
        <p:grpSpPr>
          <a:xfrm>
            <a:off x="1409517" y="967718"/>
            <a:ext cx="1481901" cy="1213658"/>
            <a:chOff x="2805864" y="800639"/>
            <a:chExt cx="2097411" cy="2097409"/>
          </a:xfrm>
        </p:grpSpPr>
        <p:grpSp>
          <p:nvGrpSpPr>
            <p:cNvPr id="202" name="Google Shape;202;p6"/>
            <p:cNvGrpSpPr/>
            <p:nvPr/>
          </p:nvGrpSpPr>
          <p:grpSpPr>
            <a:xfrm>
              <a:off x="2805864" y="800639"/>
              <a:ext cx="2097411" cy="2097409"/>
              <a:chOff x="2895010" y="1021661"/>
              <a:chExt cx="1995612" cy="1995615"/>
            </a:xfrm>
          </p:grpSpPr>
          <p:grpSp>
            <p:nvGrpSpPr>
              <p:cNvPr id="203" name="Google Shape;203;p6"/>
              <p:cNvGrpSpPr/>
              <p:nvPr/>
            </p:nvGrpSpPr>
            <p:grpSpPr>
              <a:xfrm>
                <a:off x="2895010" y="1021661"/>
                <a:ext cx="1995612" cy="1995615"/>
                <a:chOff x="6436547" y="2436062"/>
                <a:chExt cx="3585704" cy="3585704"/>
              </a:xfrm>
            </p:grpSpPr>
            <p:sp>
              <p:nvSpPr>
                <p:cNvPr id="204" name="Google Shape;204;p6"/>
                <p:cNvSpPr/>
                <p:nvPr/>
              </p:nvSpPr>
              <p:spPr>
                <a:xfrm rot="-2700000">
                  <a:off x="7134179" y="2788658"/>
                  <a:ext cx="2190439"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205" name="Google Shape;205;p6"/>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206" name="Google Shape;206;p6"/>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207" name="Google Shape;207;p6"/>
              <p:cNvSpPr/>
              <p:nvPr/>
            </p:nvSpPr>
            <p:spPr>
              <a:xfrm>
                <a:off x="3222820" y="1148080"/>
                <a:ext cx="1284820" cy="1284820"/>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208" name="Google Shape;208;p6"/>
            <p:cNvSpPr txBox="1"/>
            <p:nvPr/>
          </p:nvSpPr>
          <p:spPr>
            <a:xfrm>
              <a:off x="3467445" y="1147356"/>
              <a:ext cx="774243" cy="7206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116B8A"/>
                  </a:solidFill>
                  <a:latin typeface="Times New Roman"/>
                  <a:ea typeface="Times New Roman"/>
                  <a:cs typeface="Times New Roman"/>
                  <a:sym typeface="Times New Roman"/>
                </a:rPr>
                <a:t>02</a:t>
              </a:r>
              <a:endParaRPr sz="2800" b="1">
                <a:solidFill>
                  <a:srgbClr val="116B8A"/>
                </a:solidFill>
                <a:latin typeface="Times New Roman"/>
                <a:ea typeface="Times New Roman"/>
                <a:cs typeface="Times New Roman"/>
                <a:sym typeface="Times New Roman"/>
              </a:endParaRPr>
            </a:p>
          </p:txBody>
        </p:sp>
      </p:grpSp>
      <p:sp>
        <p:nvSpPr>
          <p:cNvPr id="209" name="Google Shape;209;p6"/>
          <p:cNvSpPr txBox="1"/>
          <p:nvPr/>
        </p:nvSpPr>
        <p:spPr>
          <a:xfrm>
            <a:off x="2755089" y="1152580"/>
            <a:ext cx="6905838"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Access Modifier (Phạm Vi Truy Cập)</a:t>
            </a:r>
            <a:endParaRPr sz="2800" b="1">
              <a:solidFill>
                <a:schemeClr val="lt1"/>
              </a:solidFill>
              <a:latin typeface="Times New Roman"/>
              <a:ea typeface="Times New Roman"/>
              <a:cs typeface="Times New Roman"/>
              <a:sym typeface="Times New Roman"/>
            </a:endParaRPr>
          </a:p>
        </p:txBody>
      </p:sp>
      <p:pic>
        <p:nvPicPr>
          <p:cNvPr id="210" name="Google Shape;210;p6" descr="A picture containing cellphone&#10;&#10;Description automatically generated"/>
          <p:cNvPicPr preferRelativeResize="0"/>
          <p:nvPr/>
        </p:nvPicPr>
        <p:blipFill rotWithShape="1">
          <a:blip r:embed="rId5">
            <a:alphaModFix/>
          </a:blip>
          <a:srcRect/>
          <a:stretch/>
        </p:blipFill>
        <p:spPr>
          <a:xfrm>
            <a:off x="1799635" y="1825982"/>
            <a:ext cx="7421188" cy="404141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01"/>
                                        </p:tgtEl>
                                        <p:attrNameLst>
                                          <p:attrName>style.visibility</p:attrName>
                                        </p:attrNameLst>
                                      </p:cBhvr>
                                      <p:to>
                                        <p:strVal val="visible"/>
                                      </p:to>
                                    </p:set>
                                    <p:anim calcmode="lin" valueType="num">
                                      <p:cBhvr additive="base">
                                        <p:cTn id="7" dur="500"/>
                                        <p:tgtEl>
                                          <p:spTgt spid="201"/>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98"/>
                                        </p:tgtEl>
                                        <p:attrNameLst>
                                          <p:attrName>style.visibility</p:attrName>
                                        </p:attrNameLst>
                                      </p:cBhvr>
                                      <p:to>
                                        <p:strVal val="visible"/>
                                      </p:to>
                                    </p:set>
                                    <p:anim calcmode="lin" valueType="num">
                                      <p:cBhvr additive="base">
                                        <p:cTn id="10" dur="500"/>
                                        <p:tgtEl>
                                          <p:spTgt spid="19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pic>
        <p:nvPicPr>
          <p:cNvPr id="215" name="Google Shape;215;p7"/>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16" name="Google Shape;216;p7"/>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217" name="Google Shape;217;p7"/>
          <p:cNvGrpSpPr/>
          <p:nvPr/>
        </p:nvGrpSpPr>
        <p:grpSpPr>
          <a:xfrm>
            <a:off x="1899884" y="931361"/>
            <a:ext cx="8712598" cy="852875"/>
            <a:chOff x="3129129" y="1121776"/>
            <a:chExt cx="5933741" cy="1171624"/>
          </a:xfrm>
        </p:grpSpPr>
        <p:sp>
          <p:nvSpPr>
            <p:cNvPr id="218" name="Google Shape;218;p7"/>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219" name="Google Shape;219;p7"/>
            <p:cNvSpPr/>
            <p:nvPr/>
          </p:nvSpPr>
          <p:spPr>
            <a:xfrm>
              <a:off x="3289330" y="1253414"/>
              <a:ext cx="571638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grpSp>
        <p:nvGrpSpPr>
          <p:cNvPr id="220" name="Google Shape;220;p7"/>
          <p:cNvGrpSpPr/>
          <p:nvPr/>
        </p:nvGrpSpPr>
        <p:grpSpPr>
          <a:xfrm>
            <a:off x="1958978" y="821954"/>
            <a:ext cx="1561213" cy="1528609"/>
            <a:chOff x="3020983" y="881796"/>
            <a:chExt cx="2097411" cy="2097410"/>
          </a:xfrm>
        </p:grpSpPr>
        <p:grpSp>
          <p:nvGrpSpPr>
            <p:cNvPr id="221" name="Google Shape;221;p7"/>
            <p:cNvGrpSpPr/>
            <p:nvPr/>
          </p:nvGrpSpPr>
          <p:grpSpPr>
            <a:xfrm>
              <a:off x="3020983" y="881796"/>
              <a:ext cx="2097411" cy="2097410"/>
              <a:chOff x="3099689" y="1098879"/>
              <a:chExt cx="1995613" cy="1995616"/>
            </a:xfrm>
          </p:grpSpPr>
          <p:grpSp>
            <p:nvGrpSpPr>
              <p:cNvPr id="222" name="Google Shape;222;p7"/>
              <p:cNvGrpSpPr/>
              <p:nvPr/>
            </p:nvGrpSpPr>
            <p:grpSpPr>
              <a:xfrm>
                <a:off x="3099689" y="1098879"/>
                <a:ext cx="1995613" cy="1995616"/>
                <a:chOff x="6804313" y="2574805"/>
                <a:chExt cx="3585705" cy="3585705"/>
              </a:xfrm>
            </p:grpSpPr>
            <p:sp>
              <p:nvSpPr>
                <p:cNvPr id="223" name="Google Shape;223;p7"/>
                <p:cNvSpPr/>
                <p:nvPr/>
              </p:nvSpPr>
              <p:spPr>
                <a:xfrm rot="-2700000">
                  <a:off x="7501946" y="2927401"/>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24" name="Google Shape;224;p7"/>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25" name="Google Shape;225;p7"/>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26" name="Google Shape;226;p7"/>
              <p:cNvSpPr/>
              <p:nvPr/>
            </p:nvSpPr>
            <p:spPr>
              <a:xfrm>
                <a:off x="3222821" y="1148081"/>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27" name="Google Shape;227;p7"/>
            <p:cNvSpPr txBox="1"/>
            <p:nvPr/>
          </p:nvSpPr>
          <p:spPr>
            <a:xfrm>
              <a:off x="3438456" y="1314947"/>
              <a:ext cx="774240" cy="6334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03</a:t>
              </a:r>
              <a:endParaRPr sz="2400">
                <a:solidFill>
                  <a:srgbClr val="01ACBE"/>
                </a:solidFill>
                <a:latin typeface="Impact"/>
                <a:ea typeface="Impact"/>
                <a:cs typeface="Impact"/>
                <a:sym typeface="Impact"/>
              </a:endParaRPr>
            </a:p>
          </p:txBody>
        </p:sp>
      </p:grpSp>
      <p:sp>
        <p:nvSpPr>
          <p:cNvPr id="228" name="Google Shape;228;p7"/>
          <p:cNvSpPr txBox="1"/>
          <p:nvPr/>
        </p:nvSpPr>
        <p:spPr>
          <a:xfrm>
            <a:off x="3143745" y="1095399"/>
            <a:ext cx="614848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Tổng Quan Về Biến</a:t>
            </a:r>
            <a:endParaRPr sz="2800" b="1">
              <a:solidFill>
                <a:schemeClr val="lt1"/>
              </a:solidFill>
              <a:latin typeface="Times New Roman"/>
              <a:ea typeface="Times New Roman"/>
              <a:cs typeface="Times New Roman"/>
              <a:sym typeface="Times New Roman"/>
            </a:endParaRPr>
          </a:p>
        </p:txBody>
      </p:sp>
      <p:sp>
        <p:nvSpPr>
          <p:cNvPr id="229" name="Google Shape;229;p7"/>
          <p:cNvSpPr txBox="1"/>
          <p:nvPr/>
        </p:nvSpPr>
        <p:spPr>
          <a:xfrm>
            <a:off x="1676400" y="1680150"/>
            <a:ext cx="9144000" cy="4339650"/>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chemeClr val="dk1"/>
              </a:buClr>
              <a:buSzPts val="2300"/>
              <a:buFont typeface="Times New Roman"/>
              <a:buAutoNum type="arabicPeriod"/>
            </a:pPr>
            <a:r>
              <a:rPr lang="en-US" sz="2300" b="1">
                <a:solidFill>
                  <a:schemeClr val="dk1"/>
                </a:solidFill>
                <a:latin typeface="Times New Roman"/>
                <a:ea typeface="Times New Roman"/>
                <a:cs typeface="Times New Roman"/>
                <a:sym typeface="Times New Roman"/>
              </a:rPr>
              <a:t>Biến là gì?</a:t>
            </a:r>
            <a:endParaRPr/>
          </a:p>
          <a:p>
            <a:pPr marL="285750" marR="0" lvl="0" indent="-285750" algn="l" rtl="0">
              <a:spcBef>
                <a:spcPts val="0"/>
              </a:spcBef>
              <a:spcAft>
                <a:spcPts val="0"/>
              </a:spcAft>
              <a:buClr>
                <a:schemeClr val="dk1"/>
              </a:buClr>
              <a:buSzPts val="2300"/>
              <a:buFont typeface="Times New Roman"/>
              <a:buChar char="-"/>
            </a:pPr>
            <a:r>
              <a:rPr lang="en-US" sz="2300">
                <a:solidFill>
                  <a:schemeClr val="dk1"/>
                </a:solidFill>
                <a:latin typeface="Times New Roman"/>
                <a:ea typeface="Times New Roman"/>
                <a:cs typeface="Times New Roman"/>
                <a:sym typeface="Times New Roman"/>
              </a:rPr>
              <a:t>Là một phần tử trong chương trình Java</a:t>
            </a:r>
            <a:endParaRPr/>
          </a:p>
          <a:p>
            <a:pPr marL="285750" marR="0" lvl="0" indent="-285750" algn="l" rtl="0">
              <a:spcBef>
                <a:spcPts val="0"/>
              </a:spcBef>
              <a:spcAft>
                <a:spcPts val="0"/>
              </a:spcAft>
              <a:buClr>
                <a:schemeClr val="dk1"/>
              </a:buClr>
              <a:buSzPts val="2300"/>
              <a:buFont typeface="Times New Roman"/>
              <a:buChar char="-"/>
            </a:pPr>
            <a:r>
              <a:rPr lang="en-US" sz="2300">
                <a:solidFill>
                  <a:schemeClr val="dk1"/>
                </a:solidFill>
                <a:latin typeface="Times New Roman"/>
                <a:ea typeface="Times New Roman"/>
                <a:cs typeface="Times New Roman"/>
                <a:sym typeface="Times New Roman"/>
              </a:rPr>
              <a:t>Có thể thay đổi giá trị trong phạm vi một khối lệnh hay một Class</a:t>
            </a:r>
            <a:endParaRPr/>
          </a:p>
          <a:p>
            <a:pPr marL="285750" marR="0" lvl="0" indent="-285750" algn="l" rtl="0">
              <a:spcBef>
                <a:spcPts val="0"/>
              </a:spcBef>
              <a:spcAft>
                <a:spcPts val="0"/>
              </a:spcAft>
              <a:buClr>
                <a:schemeClr val="dk1"/>
              </a:buClr>
              <a:buSzPts val="2300"/>
              <a:buFont typeface="Times New Roman"/>
              <a:buChar char="-"/>
            </a:pPr>
            <a:r>
              <a:rPr lang="en-US" sz="2300">
                <a:solidFill>
                  <a:schemeClr val="dk1"/>
                </a:solidFill>
                <a:latin typeface="Times New Roman"/>
                <a:ea typeface="Times New Roman"/>
                <a:cs typeface="Times New Roman"/>
                <a:sym typeface="Times New Roman"/>
              </a:rPr>
              <a:t>Một biến đại diện cho một kiểu dữ liệu cụ thể. Nó sẽ thống nhất xuyên suốt chương trình</a:t>
            </a:r>
            <a:endParaRPr sz="2300">
              <a:solidFill>
                <a:schemeClr val="dk1"/>
              </a:solidFill>
              <a:latin typeface="Times New Roman"/>
              <a:ea typeface="Times New Roman"/>
              <a:cs typeface="Times New Roman"/>
              <a:sym typeface="Times New Roman"/>
            </a:endParaRPr>
          </a:p>
          <a:p>
            <a:pPr marL="285750" marR="0" lvl="0" indent="-285750" algn="l" rtl="0">
              <a:spcBef>
                <a:spcPts val="0"/>
              </a:spcBef>
              <a:spcAft>
                <a:spcPts val="0"/>
              </a:spcAft>
              <a:buClr>
                <a:schemeClr val="dk1"/>
              </a:buClr>
              <a:buSzPts val="2300"/>
              <a:buFont typeface="Times New Roman"/>
              <a:buChar char="-"/>
            </a:pPr>
            <a:r>
              <a:rPr lang="en-US" sz="2300">
                <a:solidFill>
                  <a:schemeClr val="dk1"/>
                </a:solidFill>
                <a:latin typeface="Times New Roman"/>
                <a:ea typeface="Times New Roman"/>
                <a:cs typeface="Times New Roman"/>
                <a:sym typeface="Times New Roman"/>
              </a:rPr>
              <a:t>Cú pháp khai báo biến:</a:t>
            </a:r>
            <a:endParaRPr/>
          </a:p>
          <a:p>
            <a:pPr marL="971550" marR="0" lvl="2" indent="-285750" algn="l" rtl="0">
              <a:spcBef>
                <a:spcPts val="0"/>
              </a:spcBef>
              <a:spcAft>
                <a:spcPts val="0"/>
              </a:spcAft>
              <a:buClr>
                <a:srgbClr val="FF0000"/>
              </a:buClr>
              <a:buSzPts val="2300"/>
              <a:buFont typeface="Times New Roman"/>
              <a:buChar char="-"/>
            </a:pPr>
            <a:r>
              <a:rPr lang="en-US" sz="2300" b="0" i="0" u="none" strike="noStrike" cap="none">
                <a:solidFill>
                  <a:srgbClr val="FF0000"/>
                </a:solidFill>
                <a:latin typeface="Times New Roman"/>
                <a:ea typeface="Times New Roman"/>
                <a:cs typeface="Times New Roman"/>
                <a:sym typeface="Times New Roman"/>
              </a:rPr>
              <a:t>                 KiểuDữLiệu </a:t>
            </a:r>
            <a:r>
              <a:rPr lang="en-US" sz="2300" b="0" i="0" u="none" strike="noStrike" cap="none">
                <a:solidFill>
                  <a:srgbClr val="6C4706"/>
                </a:solidFill>
                <a:latin typeface="Times New Roman"/>
                <a:ea typeface="Times New Roman"/>
                <a:cs typeface="Times New Roman"/>
                <a:sym typeface="Times New Roman"/>
              </a:rPr>
              <a:t>tênBiến = (giá trị của biến…)</a:t>
            </a:r>
            <a:endParaRPr/>
          </a:p>
          <a:p>
            <a:pPr marL="971550" marR="0" lvl="2" indent="-285750" algn="l" rtl="0">
              <a:spcBef>
                <a:spcPts val="0"/>
              </a:spcBef>
              <a:spcAft>
                <a:spcPts val="0"/>
              </a:spcAft>
              <a:buClr>
                <a:srgbClr val="6C4706"/>
              </a:buClr>
              <a:buSzPts val="2300"/>
              <a:buFont typeface="Times New Roman"/>
              <a:buChar char="-"/>
            </a:pPr>
            <a:r>
              <a:rPr lang="en-US" sz="2300" b="0" i="0" u="none" strike="noStrike" cap="none">
                <a:solidFill>
                  <a:srgbClr val="6C4706"/>
                </a:solidFill>
                <a:latin typeface="Times New Roman"/>
                <a:ea typeface="Times New Roman"/>
                <a:cs typeface="Times New Roman"/>
                <a:sym typeface="Times New Roman"/>
              </a:rPr>
              <a:t>&lt;Hoặc&gt;    </a:t>
            </a:r>
            <a:r>
              <a:rPr lang="en-US" sz="2300" b="0" i="0" u="none" strike="noStrike" cap="none">
                <a:solidFill>
                  <a:srgbClr val="FF0000"/>
                </a:solidFill>
                <a:latin typeface="Times New Roman"/>
                <a:ea typeface="Times New Roman"/>
                <a:cs typeface="Times New Roman"/>
                <a:sym typeface="Times New Roman"/>
              </a:rPr>
              <a:t>KiểuDữLiệu </a:t>
            </a:r>
            <a:r>
              <a:rPr lang="en-US" sz="2300" b="0" i="0" u="none" strike="noStrike" cap="none">
                <a:solidFill>
                  <a:srgbClr val="6C4706"/>
                </a:solidFill>
                <a:latin typeface="Times New Roman"/>
                <a:ea typeface="Times New Roman"/>
                <a:cs typeface="Times New Roman"/>
                <a:sym typeface="Times New Roman"/>
              </a:rPr>
              <a:t>tênBiến = tênBiếnKhác(Chỉ khi cùng kiểu 											    dữ liệu)</a:t>
            </a:r>
            <a:endParaRPr/>
          </a:p>
          <a:p>
            <a:pPr marL="971550" marR="0" lvl="2" indent="-285750" algn="l" rtl="0">
              <a:spcBef>
                <a:spcPts val="0"/>
              </a:spcBef>
              <a:spcAft>
                <a:spcPts val="0"/>
              </a:spcAft>
              <a:buClr>
                <a:srgbClr val="6C4706"/>
              </a:buClr>
              <a:buSzPts val="2300"/>
              <a:buFont typeface="Times New Roman"/>
              <a:buChar char="-"/>
            </a:pPr>
            <a:r>
              <a:rPr lang="en-US" sz="2300" b="0" i="0" u="none" strike="noStrike" cap="none">
                <a:solidFill>
                  <a:srgbClr val="6C4706"/>
                </a:solidFill>
                <a:latin typeface="Times New Roman"/>
                <a:ea typeface="Times New Roman"/>
                <a:cs typeface="Times New Roman"/>
                <a:sym typeface="Times New Roman"/>
              </a:rPr>
              <a:t>&lt;Hoặc&gt;    </a:t>
            </a:r>
            <a:r>
              <a:rPr lang="en-US" sz="2300" b="0" i="0" u="none" strike="noStrike" cap="none">
                <a:solidFill>
                  <a:srgbClr val="FF0000"/>
                </a:solidFill>
                <a:latin typeface="Times New Roman"/>
                <a:ea typeface="Times New Roman"/>
                <a:cs typeface="Times New Roman"/>
                <a:sym typeface="Times New Roman"/>
              </a:rPr>
              <a:t>KiểuDữLiệu </a:t>
            </a:r>
            <a:r>
              <a:rPr lang="en-US" sz="2300" b="0" i="0" u="none" strike="noStrike" cap="none">
                <a:solidFill>
                  <a:srgbClr val="6C4706"/>
                </a:solidFill>
                <a:latin typeface="Times New Roman"/>
                <a:ea typeface="Times New Roman"/>
                <a:cs typeface="Times New Roman"/>
                <a:sym typeface="Times New Roman"/>
              </a:rPr>
              <a:t>tênBiến1, tênBiến2, tênBiến3,…(chỉ khi 									      cùng kiểu dữ liệu).</a:t>
            </a:r>
            <a:endParaRPr/>
          </a:p>
          <a:p>
            <a:pPr marL="971550" marR="0" lvl="2" indent="-285750" algn="l" rtl="0">
              <a:spcBef>
                <a:spcPts val="0"/>
              </a:spcBef>
              <a:spcAft>
                <a:spcPts val="0"/>
              </a:spcAft>
              <a:buClr>
                <a:srgbClr val="6C4706"/>
              </a:buClr>
              <a:buSzPts val="2300"/>
              <a:buFont typeface="Times New Roman"/>
              <a:buChar char="-"/>
            </a:pPr>
            <a:r>
              <a:rPr lang="en-US" sz="2300" b="0" i="0" u="none" strike="noStrike" cap="none">
                <a:solidFill>
                  <a:srgbClr val="6C4706"/>
                </a:solidFill>
                <a:latin typeface="Times New Roman"/>
                <a:ea typeface="Times New Roman"/>
                <a:cs typeface="Times New Roman"/>
                <a:sym typeface="Times New Roman"/>
              </a:rPr>
              <a:t>&lt;Ví dụ&gt;    </a:t>
            </a:r>
            <a:r>
              <a:rPr lang="en-US" sz="2300" b="0" i="0" u="none" strike="noStrike" cap="none">
                <a:solidFill>
                  <a:srgbClr val="FF0000"/>
                </a:solidFill>
                <a:latin typeface="Times New Roman"/>
                <a:ea typeface="Times New Roman"/>
                <a:cs typeface="Times New Roman"/>
                <a:sym typeface="Times New Roman"/>
              </a:rPr>
              <a:t>int </a:t>
            </a:r>
            <a:r>
              <a:rPr lang="en-US" sz="2300" b="0" i="0" u="none" strike="noStrike" cap="none">
                <a:solidFill>
                  <a:srgbClr val="6C4706"/>
                </a:solidFill>
                <a:latin typeface="Times New Roman"/>
                <a:ea typeface="Times New Roman"/>
                <a:cs typeface="Times New Roman"/>
                <a:sym typeface="Times New Roman"/>
              </a:rPr>
              <a:t>kieuSoNguyen = 1;</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20"/>
                                        </p:tgtEl>
                                        <p:attrNameLst>
                                          <p:attrName>style.visibility</p:attrName>
                                        </p:attrNameLst>
                                      </p:cBhvr>
                                      <p:to>
                                        <p:strVal val="visible"/>
                                      </p:to>
                                    </p:set>
                                    <p:anim calcmode="lin" valueType="num">
                                      <p:cBhvr additive="base">
                                        <p:cTn id="7" dur="500"/>
                                        <p:tgtEl>
                                          <p:spTgt spid="22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217"/>
                                        </p:tgtEl>
                                        <p:attrNameLst>
                                          <p:attrName>style.visibility</p:attrName>
                                        </p:attrNameLst>
                                      </p:cBhvr>
                                      <p:to>
                                        <p:strVal val="visible"/>
                                      </p:to>
                                    </p:set>
                                    <p:anim calcmode="lin" valueType="num">
                                      <p:cBhvr additive="base">
                                        <p:cTn id="10" dur="500"/>
                                        <p:tgtEl>
                                          <p:spTgt spid="21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pic>
        <p:nvPicPr>
          <p:cNvPr id="234" name="Google Shape;234;p8"/>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35" name="Google Shape;235;p8"/>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236" name="Google Shape;236;p8"/>
          <p:cNvGrpSpPr/>
          <p:nvPr/>
        </p:nvGrpSpPr>
        <p:grpSpPr>
          <a:xfrm>
            <a:off x="1527090" y="1258774"/>
            <a:ext cx="8712598" cy="852875"/>
            <a:chOff x="3129129" y="1121776"/>
            <a:chExt cx="5933741" cy="1171624"/>
          </a:xfrm>
        </p:grpSpPr>
        <p:sp>
          <p:nvSpPr>
            <p:cNvPr id="237" name="Google Shape;237;p8"/>
            <p:cNvSpPr/>
            <p:nvPr/>
          </p:nvSpPr>
          <p:spPr>
            <a:xfrm>
              <a:off x="3129129" y="1121776"/>
              <a:ext cx="5933741"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238" name="Google Shape;238;p8"/>
            <p:cNvSpPr/>
            <p:nvPr/>
          </p:nvSpPr>
          <p:spPr>
            <a:xfrm>
              <a:off x="3289330" y="1253414"/>
              <a:ext cx="571638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grpSp>
        <p:nvGrpSpPr>
          <p:cNvPr id="239" name="Google Shape;239;p8"/>
          <p:cNvGrpSpPr/>
          <p:nvPr/>
        </p:nvGrpSpPr>
        <p:grpSpPr>
          <a:xfrm>
            <a:off x="1586184" y="1149367"/>
            <a:ext cx="1561213" cy="1528609"/>
            <a:chOff x="3020983" y="881796"/>
            <a:chExt cx="2097411" cy="2097410"/>
          </a:xfrm>
        </p:grpSpPr>
        <p:grpSp>
          <p:nvGrpSpPr>
            <p:cNvPr id="240" name="Google Shape;240;p8"/>
            <p:cNvGrpSpPr/>
            <p:nvPr/>
          </p:nvGrpSpPr>
          <p:grpSpPr>
            <a:xfrm>
              <a:off x="3020983" y="881796"/>
              <a:ext cx="2097411" cy="2097410"/>
              <a:chOff x="3099689" y="1098879"/>
              <a:chExt cx="1995613" cy="1995616"/>
            </a:xfrm>
          </p:grpSpPr>
          <p:grpSp>
            <p:nvGrpSpPr>
              <p:cNvPr id="241" name="Google Shape;241;p8"/>
              <p:cNvGrpSpPr/>
              <p:nvPr/>
            </p:nvGrpSpPr>
            <p:grpSpPr>
              <a:xfrm>
                <a:off x="3099689" y="1098879"/>
                <a:ext cx="1995613" cy="1995616"/>
                <a:chOff x="6804313" y="2574805"/>
                <a:chExt cx="3585705" cy="3585705"/>
              </a:xfrm>
            </p:grpSpPr>
            <p:sp>
              <p:nvSpPr>
                <p:cNvPr id="242" name="Google Shape;242;p8"/>
                <p:cNvSpPr/>
                <p:nvPr/>
              </p:nvSpPr>
              <p:spPr>
                <a:xfrm rot="-2700000">
                  <a:off x="7501946" y="2927401"/>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43" name="Google Shape;243;p8"/>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44" name="Google Shape;244;p8"/>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45" name="Google Shape;245;p8"/>
              <p:cNvSpPr/>
              <p:nvPr/>
            </p:nvSpPr>
            <p:spPr>
              <a:xfrm>
                <a:off x="3222821" y="1148081"/>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46" name="Google Shape;246;p8"/>
            <p:cNvSpPr txBox="1"/>
            <p:nvPr/>
          </p:nvSpPr>
          <p:spPr>
            <a:xfrm>
              <a:off x="3438456" y="1314947"/>
              <a:ext cx="774240" cy="6334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03</a:t>
              </a:r>
              <a:endParaRPr sz="2400">
                <a:solidFill>
                  <a:srgbClr val="01ACBE"/>
                </a:solidFill>
                <a:latin typeface="Impact"/>
                <a:ea typeface="Impact"/>
                <a:cs typeface="Impact"/>
                <a:sym typeface="Impact"/>
              </a:endParaRPr>
            </a:p>
          </p:txBody>
        </p:sp>
      </p:grpSp>
      <p:sp>
        <p:nvSpPr>
          <p:cNvPr id="247" name="Google Shape;247;p8"/>
          <p:cNvSpPr txBox="1"/>
          <p:nvPr/>
        </p:nvSpPr>
        <p:spPr>
          <a:xfrm>
            <a:off x="2770951" y="1422812"/>
            <a:ext cx="614848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Tổng Quan Về Biến</a:t>
            </a:r>
            <a:endParaRPr sz="2800" b="1">
              <a:solidFill>
                <a:schemeClr val="lt1"/>
              </a:solidFill>
              <a:latin typeface="Times New Roman"/>
              <a:ea typeface="Times New Roman"/>
              <a:cs typeface="Times New Roman"/>
              <a:sym typeface="Times New Roman"/>
            </a:endParaRPr>
          </a:p>
        </p:txBody>
      </p:sp>
      <p:sp>
        <p:nvSpPr>
          <p:cNvPr id="248" name="Google Shape;248;p8"/>
          <p:cNvSpPr txBox="1"/>
          <p:nvPr/>
        </p:nvSpPr>
        <p:spPr>
          <a:xfrm>
            <a:off x="1363327" y="2201882"/>
            <a:ext cx="8999873" cy="39703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Times New Roman"/>
                <a:ea typeface="Times New Roman"/>
                <a:cs typeface="Times New Roman"/>
                <a:sym typeface="Times New Roman"/>
              </a:rPr>
              <a:t>2.  Quy tắc khai báo biến:</a:t>
            </a:r>
            <a:endParaRPr/>
          </a:p>
          <a:p>
            <a:pPr marL="457200" marR="0" lvl="1" indent="-177800" algn="just" rtl="0">
              <a:spcBef>
                <a:spcPts val="0"/>
              </a:spcBef>
              <a:spcAft>
                <a:spcPts val="0"/>
              </a:spcAft>
              <a:buClr>
                <a:srgbClr val="333333"/>
              </a:buClr>
              <a:buSzPts val="2800"/>
              <a:buFont typeface="Arial"/>
              <a:buChar char="•"/>
            </a:pPr>
            <a:r>
              <a:rPr lang="en-US" sz="2800" b="0" i="0" u="none" strike="noStrike" cap="none">
                <a:solidFill>
                  <a:srgbClr val="333333"/>
                </a:solidFill>
                <a:latin typeface="Times New Roman"/>
                <a:ea typeface="Times New Roman"/>
                <a:cs typeface="Times New Roman"/>
                <a:sym typeface="Times New Roman"/>
              </a:rPr>
              <a:t> Chỉ được </a:t>
            </a:r>
            <a:r>
              <a:rPr lang="en-US" sz="2800" b="0" i="0" u="none" strike="noStrike" cap="none">
                <a:solidFill>
                  <a:srgbClr val="C00000"/>
                </a:solidFill>
                <a:latin typeface="Times New Roman"/>
                <a:ea typeface="Times New Roman"/>
                <a:cs typeface="Times New Roman"/>
                <a:sym typeface="Times New Roman"/>
              </a:rPr>
              <a:t>bắt đầu bằng một ký tự(chữ)</a:t>
            </a:r>
            <a:r>
              <a:rPr lang="en-US" sz="2800" b="0" i="0" u="none" strike="noStrike" cap="none">
                <a:solidFill>
                  <a:srgbClr val="333333"/>
                </a:solidFill>
                <a:latin typeface="Times New Roman"/>
                <a:ea typeface="Times New Roman"/>
                <a:cs typeface="Times New Roman"/>
                <a:sym typeface="Times New Roman"/>
              </a:rPr>
              <a:t>, hoặc một dấu gạch dưới(_), hoặc một ký tự dollar($)</a:t>
            </a:r>
            <a:endParaRPr/>
          </a:p>
          <a:p>
            <a:pPr marL="457200" marR="0" lvl="1" indent="-177800" algn="just" rtl="0">
              <a:spcBef>
                <a:spcPts val="0"/>
              </a:spcBef>
              <a:spcAft>
                <a:spcPts val="0"/>
              </a:spcAft>
              <a:buClr>
                <a:srgbClr val="333333"/>
              </a:buClr>
              <a:buSzPts val="2800"/>
              <a:buFont typeface="Arial"/>
              <a:buChar char="•"/>
            </a:pPr>
            <a:r>
              <a:rPr lang="en-US" sz="2800" b="0" i="0" u="none" strike="noStrike" cap="none">
                <a:solidFill>
                  <a:srgbClr val="333333"/>
                </a:solidFill>
                <a:latin typeface="Times New Roman"/>
                <a:ea typeface="Times New Roman"/>
                <a:cs typeface="Times New Roman"/>
                <a:sym typeface="Times New Roman"/>
              </a:rPr>
              <a:t> Tên biến </a:t>
            </a:r>
            <a:r>
              <a:rPr lang="en-US" sz="2800" b="0" i="0" u="none" strike="noStrike" cap="none">
                <a:solidFill>
                  <a:srgbClr val="C00000"/>
                </a:solidFill>
                <a:latin typeface="Times New Roman"/>
                <a:ea typeface="Times New Roman"/>
                <a:cs typeface="Times New Roman"/>
                <a:sym typeface="Times New Roman"/>
              </a:rPr>
              <a:t>KHÔNG</a:t>
            </a:r>
            <a:r>
              <a:rPr lang="en-US" sz="2800" b="0" i="0" u="none" strike="noStrike" cap="none">
                <a:solidFill>
                  <a:srgbClr val="333333"/>
                </a:solidFill>
                <a:latin typeface="Times New Roman"/>
                <a:ea typeface="Times New Roman"/>
                <a:cs typeface="Times New Roman"/>
                <a:sym typeface="Times New Roman"/>
              </a:rPr>
              <a:t> </a:t>
            </a:r>
            <a:r>
              <a:rPr lang="en-US" sz="2800" b="0" i="0" u="none" strike="noStrike" cap="none">
                <a:solidFill>
                  <a:srgbClr val="C00000"/>
                </a:solidFill>
                <a:latin typeface="Times New Roman"/>
                <a:ea typeface="Times New Roman"/>
                <a:cs typeface="Times New Roman"/>
                <a:sym typeface="Times New Roman"/>
              </a:rPr>
              <a:t>được chứa khoảng trắng</a:t>
            </a:r>
            <a:endParaRPr/>
          </a:p>
          <a:p>
            <a:pPr marL="457200" marR="0" lvl="1" indent="-177800" algn="just" rtl="0">
              <a:spcBef>
                <a:spcPts val="0"/>
              </a:spcBef>
              <a:spcAft>
                <a:spcPts val="0"/>
              </a:spcAft>
              <a:buClr>
                <a:srgbClr val="333333"/>
              </a:buClr>
              <a:buSzPts val="2800"/>
              <a:buFont typeface="Arial"/>
              <a:buChar char="•"/>
            </a:pPr>
            <a:r>
              <a:rPr lang="en-US" sz="2800" b="0" i="0" u="none" strike="noStrike" cap="none">
                <a:solidFill>
                  <a:srgbClr val="333333"/>
                </a:solidFill>
                <a:latin typeface="Times New Roman"/>
                <a:ea typeface="Times New Roman"/>
                <a:cs typeface="Times New Roman"/>
                <a:sym typeface="Times New Roman"/>
              </a:rPr>
              <a:t> Bắt đầu từ ký tự thứ hai, có thể dùng ký tự(chữ), dấu gạch   dưới(_), hoặc ký tự dollar($)</a:t>
            </a:r>
            <a:endParaRPr/>
          </a:p>
          <a:p>
            <a:pPr marL="457200" marR="0" lvl="1" indent="-177800" algn="just" rtl="0">
              <a:spcBef>
                <a:spcPts val="0"/>
              </a:spcBef>
              <a:spcAft>
                <a:spcPts val="0"/>
              </a:spcAft>
              <a:buClr>
                <a:srgbClr val="333333"/>
              </a:buClr>
              <a:buSzPts val="2800"/>
              <a:buFont typeface="Arial"/>
              <a:buChar char="•"/>
            </a:pPr>
            <a:r>
              <a:rPr lang="en-US" sz="2800" b="0" i="0" u="none" strike="noStrike" cap="none">
                <a:solidFill>
                  <a:srgbClr val="333333"/>
                </a:solidFill>
                <a:latin typeface="Times New Roman"/>
                <a:ea typeface="Times New Roman"/>
                <a:cs typeface="Times New Roman"/>
                <a:sym typeface="Times New Roman"/>
              </a:rPr>
              <a:t> </a:t>
            </a:r>
            <a:r>
              <a:rPr lang="en-US" sz="2800" b="0" i="0" u="none" strike="noStrike" cap="none">
                <a:solidFill>
                  <a:srgbClr val="C00000"/>
                </a:solidFill>
                <a:latin typeface="Times New Roman"/>
                <a:ea typeface="Times New Roman"/>
                <a:cs typeface="Times New Roman"/>
                <a:sym typeface="Times New Roman"/>
              </a:rPr>
              <a:t>KHÔNG</a:t>
            </a:r>
            <a:r>
              <a:rPr lang="en-US" sz="2800" b="0" i="0" u="none" strike="noStrike" cap="none">
                <a:solidFill>
                  <a:srgbClr val="333333"/>
                </a:solidFill>
                <a:latin typeface="Times New Roman"/>
                <a:ea typeface="Times New Roman"/>
                <a:cs typeface="Times New Roman"/>
                <a:sym typeface="Times New Roman"/>
              </a:rPr>
              <a:t> được trùng với các từ khóa</a:t>
            </a:r>
            <a:endParaRPr/>
          </a:p>
          <a:p>
            <a:pPr marL="457200" marR="0" lvl="1" indent="-177800" algn="just" rtl="0">
              <a:spcBef>
                <a:spcPts val="0"/>
              </a:spcBef>
              <a:spcAft>
                <a:spcPts val="0"/>
              </a:spcAft>
              <a:buClr>
                <a:srgbClr val="333333"/>
              </a:buClr>
              <a:buSzPts val="2800"/>
              <a:buFont typeface="Arial"/>
              <a:buChar char="•"/>
            </a:pPr>
            <a:r>
              <a:rPr lang="en-US" sz="2800" b="0" i="0" u="none" strike="noStrike" cap="none">
                <a:solidFill>
                  <a:srgbClr val="333333"/>
                </a:solidFill>
                <a:latin typeface="Times New Roman"/>
                <a:ea typeface="Times New Roman"/>
                <a:cs typeface="Times New Roman"/>
                <a:sym typeface="Times New Roman"/>
              </a:rPr>
              <a:t> Có </a:t>
            </a:r>
            <a:r>
              <a:rPr lang="en-US" sz="2800" b="0" i="0" u="none" strike="noStrike" cap="none">
                <a:solidFill>
                  <a:srgbClr val="C00000"/>
                </a:solidFill>
                <a:latin typeface="Times New Roman"/>
                <a:ea typeface="Times New Roman"/>
                <a:cs typeface="Times New Roman"/>
                <a:sym typeface="Times New Roman"/>
              </a:rPr>
              <a:t>phân biệt chữ hoa và chữ thường</a:t>
            </a:r>
            <a:endParaRPr/>
          </a:p>
          <a:p>
            <a:pPr marL="0" marR="0" lvl="0" indent="0" algn="l" rtl="0">
              <a:spcBef>
                <a:spcPts val="0"/>
              </a:spcBef>
              <a:spcAft>
                <a:spcPts val="0"/>
              </a:spcAft>
              <a:buNone/>
            </a:pPr>
            <a:endParaRPr sz="2800">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39"/>
                                        </p:tgtEl>
                                        <p:attrNameLst>
                                          <p:attrName>style.visibility</p:attrName>
                                        </p:attrNameLst>
                                      </p:cBhvr>
                                      <p:to>
                                        <p:strVal val="visible"/>
                                      </p:to>
                                    </p:set>
                                    <p:anim calcmode="lin" valueType="num">
                                      <p:cBhvr additive="base">
                                        <p:cTn id="7" dur="500"/>
                                        <p:tgtEl>
                                          <p:spTgt spid="239"/>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236"/>
                                        </p:tgtEl>
                                        <p:attrNameLst>
                                          <p:attrName>style.visibility</p:attrName>
                                        </p:attrNameLst>
                                      </p:cBhvr>
                                      <p:to>
                                        <p:strVal val="visible"/>
                                      </p:to>
                                    </p:set>
                                    <p:anim calcmode="lin" valueType="num">
                                      <p:cBhvr additive="base">
                                        <p:cTn id="10" dur="500"/>
                                        <p:tgtEl>
                                          <p:spTgt spid="23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3" name="Google Shape;253;p9"/>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54" name="Google Shape;254;p9"/>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255" name="Google Shape;255;p9"/>
          <p:cNvGrpSpPr/>
          <p:nvPr/>
        </p:nvGrpSpPr>
        <p:grpSpPr>
          <a:xfrm>
            <a:off x="1269602" y="1001464"/>
            <a:ext cx="8712598" cy="852875"/>
            <a:chOff x="3129129" y="1121776"/>
            <a:chExt cx="5933741" cy="1171624"/>
          </a:xfrm>
        </p:grpSpPr>
        <p:sp>
          <p:nvSpPr>
            <p:cNvPr id="256" name="Google Shape;256;p9"/>
            <p:cNvSpPr/>
            <p:nvPr/>
          </p:nvSpPr>
          <p:spPr>
            <a:xfrm>
              <a:off x="3129129" y="1121776"/>
              <a:ext cx="5933741" cy="1171624"/>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257" name="Google Shape;257;p9"/>
            <p:cNvSpPr/>
            <p:nvPr/>
          </p:nvSpPr>
          <p:spPr>
            <a:xfrm>
              <a:off x="3289330" y="1253414"/>
              <a:ext cx="5716387" cy="908350"/>
            </a:xfrm>
            <a:prstGeom prst="roundRect">
              <a:avLst>
                <a:gd name="adj" fmla="val 50000"/>
              </a:avLst>
            </a:prstGeom>
            <a:solidFill>
              <a:schemeClr val="accent5"/>
            </a:soli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grpSp>
        <p:nvGrpSpPr>
          <p:cNvPr id="258" name="Google Shape;258;p9"/>
          <p:cNvGrpSpPr/>
          <p:nvPr/>
        </p:nvGrpSpPr>
        <p:grpSpPr>
          <a:xfrm>
            <a:off x="1328696" y="892057"/>
            <a:ext cx="1561213" cy="1528609"/>
            <a:chOff x="3020983" y="881796"/>
            <a:chExt cx="2097411" cy="2097410"/>
          </a:xfrm>
        </p:grpSpPr>
        <p:grpSp>
          <p:nvGrpSpPr>
            <p:cNvPr id="259" name="Google Shape;259;p9"/>
            <p:cNvGrpSpPr/>
            <p:nvPr/>
          </p:nvGrpSpPr>
          <p:grpSpPr>
            <a:xfrm>
              <a:off x="3020983" y="881796"/>
              <a:ext cx="2097411" cy="2097410"/>
              <a:chOff x="3099689" y="1098879"/>
              <a:chExt cx="1995613" cy="1995616"/>
            </a:xfrm>
          </p:grpSpPr>
          <p:grpSp>
            <p:nvGrpSpPr>
              <p:cNvPr id="260" name="Google Shape;260;p9"/>
              <p:cNvGrpSpPr/>
              <p:nvPr/>
            </p:nvGrpSpPr>
            <p:grpSpPr>
              <a:xfrm>
                <a:off x="3099689" y="1098879"/>
                <a:ext cx="1995613" cy="1995616"/>
                <a:chOff x="6804313" y="2574805"/>
                <a:chExt cx="3585705" cy="3585705"/>
              </a:xfrm>
            </p:grpSpPr>
            <p:sp>
              <p:nvSpPr>
                <p:cNvPr id="261" name="Google Shape;261;p9"/>
                <p:cNvSpPr/>
                <p:nvPr/>
              </p:nvSpPr>
              <p:spPr>
                <a:xfrm rot="-2700000">
                  <a:off x="7501946" y="2927401"/>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62" name="Google Shape;262;p9"/>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63" name="Google Shape;263;p9"/>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64" name="Google Shape;264;p9"/>
              <p:cNvSpPr/>
              <p:nvPr/>
            </p:nvSpPr>
            <p:spPr>
              <a:xfrm>
                <a:off x="3222821" y="1148081"/>
                <a:ext cx="1284820"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65" name="Google Shape;265;p9"/>
            <p:cNvSpPr txBox="1"/>
            <p:nvPr/>
          </p:nvSpPr>
          <p:spPr>
            <a:xfrm>
              <a:off x="3438456" y="1314947"/>
              <a:ext cx="774240" cy="6334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03</a:t>
              </a:r>
              <a:endParaRPr sz="2400">
                <a:solidFill>
                  <a:srgbClr val="01ACBE"/>
                </a:solidFill>
                <a:latin typeface="Impact"/>
                <a:ea typeface="Impact"/>
                <a:cs typeface="Impact"/>
                <a:sym typeface="Impact"/>
              </a:endParaRPr>
            </a:p>
          </p:txBody>
        </p:sp>
      </p:grpSp>
      <p:sp>
        <p:nvSpPr>
          <p:cNvPr id="266" name="Google Shape;266;p9"/>
          <p:cNvSpPr txBox="1"/>
          <p:nvPr/>
        </p:nvSpPr>
        <p:spPr>
          <a:xfrm>
            <a:off x="2513463" y="1165502"/>
            <a:ext cx="614848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lt1"/>
                </a:solidFill>
                <a:latin typeface="Times New Roman"/>
                <a:ea typeface="Times New Roman"/>
                <a:cs typeface="Times New Roman"/>
                <a:sym typeface="Times New Roman"/>
              </a:rPr>
              <a:t>Tổng Quan Về Biến</a:t>
            </a:r>
            <a:endParaRPr sz="2800" b="1">
              <a:solidFill>
                <a:schemeClr val="lt1"/>
              </a:solidFill>
              <a:latin typeface="Times New Roman"/>
              <a:ea typeface="Times New Roman"/>
              <a:cs typeface="Times New Roman"/>
              <a:sym typeface="Times New Roman"/>
            </a:endParaRPr>
          </a:p>
        </p:txBody>
      </p:sp>
      <p:sp>
        <p:nvSpPr>
          <p:cNvPr id="267" name="Google Shape;267;p9"/>
          <p:cNvSpPr txBox="1"/>
          <p:nvPr/>
        </p:nvSpPr>
        <p:spPr>
          <a:xfrm>
            <a:off x="1269602" y="1854541"/>
            <a:ext cx="5395964"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Times New Roman"/>
                <a:ea typeface="Times New Roman"/>
                <a:cs typeface="Times New Roman"/>
                <a:sym typeface="Times New Roman"/>
              </a:rPr>
              <a:t>- Các loại biến trong Java (2 loại):</a:t>
            </a:r>
            <a:endParaRPr/>
          </a:p>
        </p:txBody>
      </p:sp>
      <p:sp>
        <p:nvSpPr>
          <p:cNvPr id="268" name="Google Shape;268;p9"/>
          <p:cNvSpPr txBox="1"/>
          <p:nvPr/>
        </p:nvSpPr>
        <p:spPr>
          <a:xfrm>
            <a:off x="1373732" y="2430482"/>
            <a:ext cx="8504338" cy="3539430"/>
          </a:xfrm>
          <a:prstGeom prst="rect">
            <a:avLst/>
          </a:prstGeom>
          <a:noFill/>
          <a:ln>
            <a:noFill/>
          </a:ln>
        </p:spPr>
        <p:txBody>
          <a:bodyPr spcFirstLastPara="1" wrap="square" lIns="91425" tIns="45700" rIns="91425" bIns="45700" anchor="t" anchorCtr="0">
            <a:spAutoFit/>
          </a:bodyPr>
          <a:lstStyle/>
          <a:p>
            <a:pPr marL="514350" marR="0" lvl="0" indent="-514350" algn="l" rtl="0">
              <a:spcBef>
                <a:spcPts val="0"/>
              </a:spcBef>
              <a:spcAft>
                <a:spcPts val="0"/>
              </a:spcAft>
              <a:buClr>
                <a:schemeClr val="dk1"/>
              </a:buClr>
              <a:buSzPts val="2800"/>
              <a:buFont typeface="Times New Roman"/>
              <a:buAutoNum type="arabicPeriod"/>
            </a:pPr>
            <a:r>
              <a:rPr lang="en-US" sz="2800" b="1">
                <a:solidFill>
                  <a:schemeClr val="dk1"/>
                </a:solidFill>
                <a:latin typeface="Times New Roman"/>
                <a:ea typeface="Times New Roman"/>
                <a:cs typeface="Times New Roman"/>
                <a:sym typeface="Times New Roman"/>
              </a:rPr>
              <a:t>Biến tham trị</a:t>
            </a:r>
            <a:r>
              <a:rPr lang="en-US" sz="2800">
                <a:solidFill>
                  <a:schemeClr val="dk1"/>
                </a:solidFill>
                <a:latin typeface="Times New Roman"/>
                <a:ea typeface="Times New Roman"/>
                <a:cs typeface="Times New Roman"/>
                <a:sym typeface="Times New Roman"/>
              </a:rPr>
              <a:t>: Kiểu này dành cho các biến, tham số khai báo kiểu dữ liệu cơ bản nguyên thủy gồm: </a:t>
            </a:r>
            <a:r>
              <a:rPr lang="en-US" sz="2800" b="1">
                <a:solidFill>
                  <a:schemeClr val="dk1"/>
                </a:solidFill>
                <a:latin typeface="Times New Roman"/>
                <a:ea typeface="Times New Roman"/>
                <a:cs typeface="Times New Roman"/>
                <a:sym typeface="Times New Roman"/>
              </a:rPr>
              <a:t>byte, short, int, long, float, double, boolean, char</a:t>
            </a:r>
            <a:r>
              <a:rPr lang="en-US" sz="2800">
                <a:solidFill>
                  <a:schemeClr val="dk1"/>
                </a:solidFill>
                <a:latin typeface="Times New Roman"/>
                <a:ea typeface="Times New Roman"/>
                <a:cs typeface="Times New Roman"/>
                <a:sym typeface="Times New Roman"/>
              </a:rPr>
              <a:t> </a:t>
            </a:r>
            <a:endParaRPr/>
          </a:p>
          <a:p>
            <a:pPr marL="514350" marR="0" lvl="0" indent="-514350" algn="l" rtl="0">
              <a:spcBef>
                <a:spcPts val="0"/>
              </a:spcBef>
              <a:spcAft>
                <a:spcPts val="0"/>
              </a:spcAft>
              <a:buClr>
                <a:schemeClr val="dk1"/>
              </a:buClr>
              <a:buSzPts val="2800"/>
              <a:buFont typeface="Times New Roman"/>
              <a:buAutoNum type="arabicPeriod"/>
            </a:pPr>
            <a:r>
              <a:rPr lang="en-US" sz="2800" b="1">
                <a:solidFill>
                  <a:schemeClr val="dk1"/>
                </a:solidFill>
                <a:latin typeface="Times New Roman"/>
                <a:ea typeface="Times New Roman"/>
                <a:cs typeface="Times New Roman"/>
                <a:sym typeface="Times New Roman"/>
              </a:rPr>
              <a:t>Biến tham chiếu (Reference Type)</a:t>
            </a:r>
            <a:r>
              <a:rPr lang="en-US" sz="2800">
                <a:solidFill>
                  <a:schemeClr val="dk1"/>
                </a:solidFill>
                <a:latin typeface="Times New Roman"/>
                <a:ea typeface="Times New Roman"/>
                <a:cs typeface="Times New Roman"/>
                <a:sym typeface="Times New Roman"/>
              </a:rPr>
              <a:t>: Lưu trữ giá trị của các đối tượng.</a:t>
            </a:r>
            <a:br>
              <a:rPr lang="en-US" sz="2800">
                <a:solidFill>
                  <a:schemeClr val="dk1"/>
                </a:solidFill>
                <a:latin typeface="Times New Roman"/>
                <a:ea typeface="Times New Roman"/>
                <a:cs typeface="Times New Roman"/>
                <a:sym typeface="Times New Roman"/>
              </a:rPr>
            </a:br>
            <a:r>
              <a:rPr lang="en-US" sz="2800">
                <a:solidFill>
                  <a:schemeClr val="dk1"/>
                </a:solidFill>
                <a:latin typeface="Times New Roman"/>
                <a:ea typeface="Times New Roman"/>
                <a:cs typeface="Times New Roman"/>
                <a:sym typeface="Times New Roman"/>
              </a:rPr>
              <a:t>VD: Person objPerson = new Person();</a:t>
            </a:r>
            <a:br>
              <a:rPr lang="en-US" sz="2800">
                <a:solidFill>
                  <a:schemeClr val="dk1"/>
                </a:solidFill>
                <a:latin typeface="Times New Roman"/>
                <a:ea typeface="Times New Roman"/>
                <a:cs typeface="Times New Roman"/>
                <a:sym typeface="Times New Roman"/>
              </a:rPr>
            </a:br>
            <a:r>
              <a:rPr lang="en-US" sz="2800">
                <a:solidFill>
                  <a:schemeClr val="dk1"/>
                </a:solidFill>
                <a:latin typeface="Times New Roman"/>
                <a:ea typeface="Times New Roman"/>
                <a:cs typeface="Times New Roman"/>
                <a:sym typeface="Times New Roman"/>
              </a:rPr>
              <a:t>objPerson là biến tham chiếu đến đối tượng Person</a:t>
            </a:r>
            <a:endParaRPr/>
          </a:p>
          <a:p>
            <a:pPr marL="514350" marR="0" lvl="0" indent="-336550" algn="l" rtl="0">
              <a:spcBef>
                <a:spcPts val="0"/>
              </a:spcBef>
              <a:spcAft>
                <a:spcPts val="0"/>
              </a:spcAft>
              <a:buClr>
                <a:schemeClr val="dk1"/>
              </a:buClr>
              <a:buSzPts val="2800"/>
              <a:buFont typeface="Times New Roman"/>
              <a:buNone/>
            </a:pPr>
            <a:endParaRPr sz="2800">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58"/>
                                        </p:tgtEl>
                                        <p:attrNameLst>
                                          <p:attrName>style.visibility</p:attrName>
                                        </p:attrNameLst>
                                      </p:cBhvr>
                                      <p:to>
                                        <p:strVal val="visible"/>
                                      </p:to>
                                    </p:set>
                                    <p:anim calcmode="lin" valueType="num">
                                      <p:cBhvr additive="base">
                                        <p:cTn id="7" dur="500"/>
                                        <p:tgtEl>
                                          <p:spTgt spid="258"/>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255"/>
                                        </p:tgtEl>
                                        <p:attrNameLst>
                                          <p:attrName>style.visibility</p:attrName>
                                        </p:attrNameLst>
                                      </p:cBhvr>
                                      <p:to>
                                        <p:strVal val="visible"/>
                                      </p:to>
                                    </p:set>
                                    <p:anim calcmode="lin" valueType="num">
                                      <p:cBhvr additive="base">
                                        <p:cTn id="10" dur="500"/>
                                        <p:tgtEl>
                                          <p:spTgt spid="25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9Slide - 2019">
      <a:dk1>
        <a:srgbClr val="000000"/>
      </a:dk1>
      <a:lt1>
        <a:srgbClr val="FFFFFF"/>
      </a:lt1>
      <a:dk2>
        <a:srgbClr val="092D6C"/>
      </a:dk2>
      <a:lt2>
        <a:srgbClr val="FCECD0"/>
      </a:lt2>
      <a:accent1>
        <a:srgbClr val="4FC1E9"/>
      </a:accent1>
      <a:accent2>
        <a:srgbClr val="48CFAD"/>
      </a:accent2>
      <a:accent3>
        <a:srgbClr val="A0D468"/>
      </a:accent3>
      <a:accent4>
        <a:srgbClr val="FFCE54"/>
      </a:accent4>
      <a:accent5>
        <a:srgbClr val="FC6E51"/>
      </a:accent5>
      <a:accent6>
        <a:srgbClr val="ED5565"/>
      </a:accent6>
      <a:hlink>
        <a:srgbClr val="5D9CEC"/>
      </a:hlink>
      <a:folHlink>
        <a:srgbClr val="AC92E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2544</Words>
  <Application>Microsoft Office PowerPoint</Application>
  <PresentationFormat>Widescreen</PresentationFormat>
  <Paragraphs>267</Paragraphs>
  <Slides>30</Slides>
  <Notes>30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Calibri</vt:lpstr>
      <vt:lpstr>Times New Roman</vt:lpstr>
      <vt:lpstr>Noto Sans Symbols</vt:lpstr>
      <vt:lpstr>Arial</vt:lpstr>
      <vt:lpstr>Oi</vt:lpstr>
      <vt:lpstr>Times</vt:lpstr>
      <vt:lpstr>Impact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kien nguyen</cp:lastModifiedBy>
  <cp:revision>1</cp:revision>
  <dcterms:created xsi:type="dcterms:W3CDTF">2020-08-07T13:14:06Z</dcterms:created>
  <dcterms:modified xsi:type="dcterms:W3CDTF">2025-12-15T13:51:07Z</dcterms:modified>
</cp:coreProperties>
</file>